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383" r:id="rId2"/>
    <p:sldId id="379" r:id="rId3"/>
    <p:sldId id="384" r:id="rId4"/>
    <p:sldId id="329" r:id="rId5"/>
    <p:sldId id="395" r:id="rId6"/>
    <p:sldId id="385" r:id="rId7"/>
    <p:sldId id="386" r:id="rId8"/>
    <p:sldId id="387" r:id="rId9"/>
    <p:sldId id="388" r:id="rId10"/>
    <p:sldId id="389" r:id="rId11"/>
    <p:sldId id="390" r:id="rId12"/>
    <p:sldId id="391" r:id="rId13"/>
    <p:sldId id="392" r:id="rId14"/>
    <p:sldId id="398" r:id="rId15"/>
    <p:sldId id="397" r:id="rId16"/>
    <p:sldId id="394" r:id="rId17"/>
    <p:sldId id="399" r:id="rId18"/>
    <p:sldId id="400" r:id="rId19"/>
    <p:sldId id="402" r:id="rId20"/>
    <p:sldId id="403" r:id="rId21"/>
    <p:sldId id="401" r:id="rId22"/>
    <p:sldId id="378" r:id="rId23"/>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83"/>
          </p14:sldIdLst>
        </p14:section>
        <p14:section name="SLIDE STARTERS" id="{ACC24B29-0CC7-491A-A98A-CF7CBDBE501E}">
          <p14:sldIdLst>
            <p14:sldId id="379"/>
            <p14:sldId id="384"/>
            <p14:sldId id="329"/>
            <p14:sldId id="395"/>
            <p14:sldId id="385"/>
            <p14:sldId id="386"/>
            <p14:sldId id="387"/>
            <p14:sldId id="388"/>
            <p14:sldId id="389"/>
            <p14:sldId id="390"/>
            <p14:sldId id="391"/>
            <p14:sldId id="392"/>
            <p14:sldId id="398"/>
            <p14:sldId id="397"/>
            <p14:sldId id="394"/>
            <p14:sldId id="399"/>
            <p14:sldId id="400"/>
          </p14:sldIdLst>
        </p14:section>
        <p14:section name="THANK YOU" id="{6CD91DAB-8EC3-4802-89E9-0F1C7022FB28}">
          <p14:sldIdLst>
            <p14:sldId id="402"/>
            <p14:sldId id="403"/>
            <p14:sldId id="401"/>
            <p14:sldId id="3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a:srgbClr val="DC5924"/>
    <a:srgbClr val="B7472A"/>
    <a:srgbClr val="000000"/>
    <a:srgbClr val="75D1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4972" autoAdjust="0"/>
  </p:normalViewPr>
  <p:slideViewPr>
    <p:cSldViewPr snapToGrid="0">
      <p:cViewPr varScale="1">
        <p:scale>
          <a:sx n="114" d="100"/>
          <a:sy n="114" d="100"/>
        </p:scale>
        <p:origin x="414" y="108"/>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3/13/2018</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3/13/2018</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207683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12</a:t>
            </a:fld>
            <a:endParaRPr lang="en-US"/>
          </a:p>
        </p:txBody>
      </p:sp>
    </p:spTree>
    <p:extLst>
      <p:ext uri="{BB962C8B-B14F-4D97-AF65-F5344CB8AC3E}">
        <p14:creationId xmlns:p14="http://schemas.microsoft.com/office/powerpoint/2010/main" val="205010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13</a:t>
            </a:fld>
            <a:endParaRPr lang="en-US"/>
          </a:p>
        </p:txBody>
      </p:sp>
    </p:spTree>
    <p:extLst>
      <p:ext uri="{BB962C8B-B14F-4D97-AF65-F5344CB8AC3E}">
        <p14:creationId xmlns:p14="http://schemas.microsoft.com/office/powerpoint/2010/main" val="297076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14</a:t>
            </a:fld>
            <a:endParaRPr lang="en-US"/>
          </a:p>
        </p:txBody>
      </p:sp>
    </p:spTree>
    <p:extLst>
      <p:ext uri="{BB962C8B-B14F-4D97-AF65-F5344CB8AC3E}">
        <p14:creationId xmlns:p14="http://schemas.microsoft.com/office/powerpoint/2010/main" val="2240894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15</a:t>
            </a:fld>
            <a:endParaRPr lang="en-US"/>
          </a:p>
        </p:txBody>
      </p:sp>
    </p:spTree>
    <p:extLst>
      <p:ext uri="{BB962C8B-B14F-4D97-AF65-F5344CB8AC3E}">
        <p14:creationId xmlns:p14="http://schemas.microsoft.com/office/powerpoint/2010/main" val="1894209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16</a:t>
            </a:fld>
            <a:endParaRPr lang="en-US"/>
          </a:p>
        </p:txBody>
      </p:sp>
    </p:spTree>
    <p:extLst>
      <p:ext uri="{BB962C8B-B14F-4D97-AF65-F5344CB8AC3E}">
        <p14:creationId xmlns:p14="http://schemas.microsoft.com/office/powerpoint/2010/main" val="29098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17</a:t>
            </a:fld>
            <a:endParaRPr lang="en-US"/>
          </a:p>
        </p:txBody>
      </p:sp>
    </p:spTree>
    <p:extLst>
      <p:ext uri="{BB962C8B-B14F-4D97-AF65-F5344CB8AC3E}">
        <p14:creationId xmlns:p14="http://schemas.microsoft.com/office/powerpoint/2010/main" val="3716912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18</a:t>
            </a:fld>
            <a:endParaRPr lang="en-US"/>
          </a:p>
        </p:txBody>
      </p:sp>
    </p:spTree>
    <p:extLst>
      <p:ext uri="{BB962C8B-B14F-4D97-AF65-F5344CB8AC3E}">
        <p14:creationId xmlns:p14="http://schemas.microsoft.com/office/powerpoint/2010/main" val="3442967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19</a:t>
            </a:fld>
            <a:endParaRPr lang="en-US"/>
          </a:p>
        </p:txBody>
      </p:sp>
    </p:spTree>
    <p:extLst>
      <p:ext uri="{BB962C8B-B14F-4D97-AF65-F5344CB8AC3E}">
        <p14:creationId xmlns:p14="http://schemas.microsoft.com/office/powerpoint/2010/main" val="158800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21</a:t>
            </a:fld>
            <a:endParaRPr lang="en-US"/>
          </a:p>
        </p:txBody>
      </p:sp>
    </p:spTree>
    <p:extLst>
      <p:ext uri="{BB962C8B-B14F-4D97-AF65-F5344CB8AC3E}">
        <p14:creationId xmlns:p14="http://schemas.microsoft.com/office/powerpoint/2010/main" val="73376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4</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5</a:t>
            </a:fld>
            <a:endParaRPr lang="en-US"/>
          </a:p>
        </p:txBody>
      </p:sp>
    </p:spTree>
    <p:extLst>
      <p:ext uri="{BB962C8B-B14F-4D97-AF65-F5344CB8AC3E}">
        <p14:creationId xmlns:p14="http://schemas.microsoft.com/office/powerpoint/2010/main" val="45860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6</a:t>
            </a:fld>
            <a:endParaRPr lang="en-US"/>
          </a:p>
        </p:txBody>
      </p:sp>
    </p:spTree>
    <p:extLst>
      <p:ext uri="{BB962C8B-B14F-4D97-AF65-F5344CB8AC3E}">
        <p14:creationId xmlns:p14="http://schemas.microsoft.com/office/powerpoint/2010/main" val="256809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7</a:t>
            </a:fld>
            <a:endParaRPr lang="en-US"/>
          </a:p>
        </p:txBody>
      </p:sp>
    </p:spTree>
    <p:extLst>
      <p:ext uri="{BB962C8B-B14F-4D97-AF65-F5344CB8AC3E}">
        <p14:creationId xmlns:p14="http://schemas.microsoft.com/office/powerpoint/2010/main" val="256021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8</a:t>
            </a:fld>
            <a:endParaRPr lang="en-US"/>
          </a:p>
        </p:txBody>
      </p:sp>
    </p:spTree>
    <p:extLst>
      <p:ext uri="{BB962C8B-B14F-4D97-AF65-F5344CB8AC3E}">
        <p14:creationId xmlns:p14="http://schemas.microsoft.com/office/powerpoint/2010/main" val="93318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9</a:t>
            </a:fld>
            <a:endParaRPr lang="en-US"/>
          </a:p>
        </p:txBody>
      </p:sp>
    </p:spTree>
    <p:extLst>
      <p:ext uri="{BB962C8B-B14F-4D97-AF65-F5344CB8AC3E}">
        <p14:creationId xmlns:p14="http://schemas.microsoft.com/office/powerpoint/2010/main" val="195752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10</a:t>
            </a:fld>
            <a:endParaRPr lang="en-US"/>
          </a:p>
        </p:txBody>
      </p:sp>
    </p:spTree>
    <p:extLst>
      <p:ext uri="{BB962C8B-B14F-4D97-AF65-F5344CB8AC3E}">
        <p14:creationId xmlns:p14="http://schemas.microsoft.com/office/powerpoint/2010/main" val="304412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11</a:t>
            </a:fld>
            <a:endParaRPr lang="en-US"/>
          </a:p>
        </p:txBody>
      </p:sp>
    </p:spTree>
    <p:extLst>
      <p:ext uri="{BB962C8B-B14F-4D97-AF65-F5344CB8AC3E}">
        <p14:creationId xmlns:p14="http://schemas.microsoft.com/office/powerpoint/2010/main" val="2083872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mailto:asantalo@gmail.com" TargetMode="External"/><Relationship Id="rId2" Type="http://schemas.openxmlformats.org/officeDocument/2006/relationships/hyperlink" Target="http://www.alnoortower.com/" TargetMode="External"/><Relationship Id="rId1" Type="http://schemas.openxmlformats.org/officeDocument/2006/relationships/slideLayout" Target="../slideLayouts/slideLayout26.xml"/><Relationship Id="rId6" Type="http://schemas.openxmlformats.org/officeDocument/2006/relationships/image" Target="../media/image49.png"/><Relationship Id="rId5" Type="http://schemas.openxmlformats.org/officeDocument/2006/relationships/hyperlink" Target="http://www.claviscircle.com/" TargetMode="External"/><Relationship Id="rId4" Type="http://schemas.openxmlformats.org/officeDocument/2006/relationships/hyperlink" Target="http://www.amedeesantalo.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gif"/><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310343" y="854514"/>
            <a:ext cx="8804365" cy="2529923"/>
          </a:xfrm>
        </p:spPr>
        <p:txBody>
          <a:bodyPr/>
          <a:lstStyle/>
          <a:p>
            <a:r>
              <a:rPr lang="en-US" dirty="0"/>
              <a:t>The 7 Pillars of</a:t>
            </a:r>
            <a:br>
              <a:rPr lang="en-US" dirty="0"/>
            </a:br>
            <a:r>
              <a:rPr lang="en-US" dirty="0"/>
              <a:t>DEVELOPMENT</a:t>
            </a: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1</a:t>
            </a:fld>
            <a:endParaRPr lang="en-US" dirty="0"/>
          </a:p>
        </p:txBody>
      </p:sp>
      <p:sp>
        <p:nvSpPr>
          <p:cNvPr id="6" name="TextBox 5">
            <a:extLst>
              <a:ext uri="{FF2B5EF4-FFF2-40B4-BE49-F238E27FC236}">
                <a16:creationId xmlns:a16="http://schemas.microsoft.com/office/drawing/2014/main" id="{F482E458-122E-484C-97BF-CACC94BC85C7}"/>
              </a:ext>
            </a:extLst>
          </p:cNvPr>
          <p:cNvSpPr txBox="1"/>
          <p:nvPr/>
        </p:nvSpPr>
        <p:spPr>
          <a:xfrm>
            <a:off x="1417373" y="3348605"/>
            <a:ext cx="5251509" cy="646331"/>
          </a:xfrm>
          <a:prstGeom prst="rect">
            <a:avLst/>
          </a:prstGeom>
          <a:noFill/>
        </p:spPr>
        <p:txBody>
          <a:bodyPr wrap="square" rtlCol="0">
            <a:spAutoFit/>
          </a:bodyPr>
          <a:lstStyle/>
          <a:p>
            <a:r>
              <a:rPr lang="en-US" sz="3600" b="1" dirty="0">
                <a:solidFill>
                  <a:schemeClr val="bg2">
                    <a:lumMod val="20000"/>
                    <a:lumOff val="80000"/>
                  </a:schemeClr>
                </a:solidFill>
              </a:rPr>
              <a:t>&amp; Circular Economy</a:t>
            </a:r>
          </a:p>
        </p:txBody>
      </p:sp>
      <p:sp>
        <p:nvSpPr>
          <p:cNvPr id="13" name="TextBox 12">
            <a:extLst>
              <a:ext uri="{FF2B5EF4-FFF2-40B4-BE49-F238E27FC236}">
                <a16:creationId xmlns:a16="http://schemas.microsoft.com/office/drawing/2014/main" id="{4F06C036-B0B5-4A66-8283-0A07F70794B8}"/>
              </a:ext>
            </a:extLst>
          </p:cNvPr>
          <p:cNvSpPr txBox="1"/>
          <p:nvPr/>
        </p:nvSpPr>
        <p:spPr>
          <a:xfrm>
            <a:off x="7978628" y="6367366"/>
            <a:ext cx="3984771" cy="369332"/>
          </a:xfrm>
          <a:prstGeom prst="rect">
            <a:avLst/>
          </a:prstGeom>
          <a:noFill/>
        </p:spPr>
        <p:txBody>
          <a:bodyPr wrap="square" rtlCol="0">
            <a:spAutoFit/>
          </a:bodyPr>
          <a:lstStyle/>
          <a:p>
            <a:pPr algn="r"/>
            <a:r>
              <a:rPr lang="en-US" dirty="0"/>
              <a:t>by </a:t>
            </a:r>
            <a:r>
              <a:rPr lang="en-US" dirty="0" err="1"/>
              <a:t>Amédée</a:t>
            </a:r>
            <a:r>
              <a:rPr lang="en-US" dirty="0"/>
              <a:t> </a:t>
            </a:r>
            <a:r>
              <a:rPr lang="en-US" dirty="0" err="1"/>
              <a:t>Santalo</a:t>
            </a:r>
            <a:endParaRPr lang="en-US" dirty="0"/>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3 - Industries</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10</a:t>
            </a:fld>
            <a:endParaRPr lang="en-US" dirty="0"/>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International </a:t>
            </a:r>
            <a:r>
              <a:rPr lang="en-US" sz="2400" dirty="0" err="1"/>
              <a:t>FTZco</a:t>
            </a:r>
            <a:endParaRPr lang="en-US" sz="2400" dirty="0"/>
          </a:p>
        </p:txBody>
      </p:sp>
      <p:pic>
        <p:nvPicPr>
          <p:cNvPr id="6" name="Picture 5">
            <a:extLst>
              <a:ext uri="{FF2B5EF4-FFF2-40B4-BE49-F238E27FC236}">
                <a16:creationId xmlns:a16="http://schemas.microsoft.com/office/drawing/2014/main" id="{13415881-B6A7-4998-95C7-DFBCDDCA7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523725"/>
            <a:ext cx="5715000"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
        <p:nvSpPr>
          <p:cNvPr id="7" name="TextBox 6">
            <a:extLst>
              <a:ext uri="{FF2B5EF4-FFF2-40B4-BE49-F238E27FC236}">
                <a16:creationId xmlns:a16="http://schemas.microsoft.com/office/drawing/2014/main" id="{31987845-3A84-4702-9676-0A6C0781D326}"/>
              </a:ext>
            </a:extLst>
          </p:cNvPr>
          <p:cNvSpPr txBox="1"/>
          <p:nvPr/>
        </p:nvSpPr>
        <p:spPr>
          <a:xfrm>
            <a:off x="6427120" y="1677000"/>
            <a:ext cx="5503177" cy="4708981"/>
          </a:xfrm>
          <a:prstGeom prst="rect">
            <a:avLst/>
          </a:prstGeom>
          <a:noFill/>
        </p:spPr>
        <p:txBody>
          <a:bodyPr wrap="square" rtlCol="0">
            <a:spAutoFit/>
          </a:bodyPr>
          <a:lstStyle/>
          <a:p>
            <a:r>
              <a:rPr lang="en-US" sz="2000" dirty="0">
                <a:solidFill>
                  <a:schemeClr val="bg1"/>
                </a:solidFill>
              </a:rPr>
              <a:t>:: Deferral, reduction, or elimination of certain duties. </a:t>
            </a:r>
          </a:p>
          <a:p>
            <a:r>
              <a:rPr lang="en-US" sz="2000" dirty="0">
                <a:solidFill>
                  <a:schemeClr val="bg1"/>
                </a:solidFill>
              </a:rPr>
              <a:t>:: Relief from inverted tariffs. </a:t>
            </a:r>
          </a:p>
          <a:p>
            <a:r>
              <a:rPr lang="en-US" sz="2000" dirty="0">
                <a:solidFill>
                  <a:schemeClr val="bg1"/>
                </a:solidFill>
              </a:rPr>
              <a:t>:: Duty exemption on re-exports. </a:t>
            </a:r>
          </a:p>
          <a:p>
            <a:r>
              <a:rPr lang="en-US" sz="2000" dirty="0">
                <a:solidFill>
                  <a:schemeClr val="bg1"/>
                </a:solidFill>
              </a:rPr>
              <a:t>:: Duty elimination on waste, scrap, and yield loss. </a:t>
            </a:r>
          </a:p>
          <a:p>
            <a:r>
              <a:rPr lang="en-US" sz="2000" dirty="0">
                <a:solidFill>
                  <a:schemeClr val="bg1"/>
                </a:solidFill>
              </a:rPr>
              <a:t>:: Weekly entry savings. </a:t>
            </a:r>
          </a:p>
          <a:p>
            <a:r>
              <a:rPr lang="en-US" sz="2000" dirty="0">
                <a:solidFill>
                  <a:schemeClr val="bg1"/>
                </a:solidFill>
              </a:rPr>
              <a:t>:: Improved compliance, inventory tracking, and quality control. </a:t>
            </a:r>
          </a:p>
          <a:p>
            <a:r>
              <a:rPr lang="en-US" sz="2000" dirty="0">
                <a:solidFill>
                  <a:schemeClr val="bg1"/>
                </a:solidFill>
              </a:rPr>
              <a:t>:: Waived customs duties on zone-to-zone transfers. </a:t>
            </a:r>
          </a:p>
          <a:p>
            <a:r>
              <a:rPr lang="en-US" sz="2000" dirty="0">
                <a:solidFill>
                  <a:schemeClr val="bg1"/>
                </a:solidFill>
              </a:rPr>
              <a:t>:: Securing ownership</a:t>
            </a:r>
          </a:p>
          <a:p>
            <a:r>
              <a:rPr lang="en-US" sz="2000" dirty="0">
                <a:solidFill>
                  <a:schemeClr val="bg1"/>
                </a:solidFill>
              </a:rPr>
              <a:t>:: Securing financial transactions</a:t>
            </a:r>
          </a:p>
          <a:p>
            <a:r>
              <a:rPr lang="en-US" sz="2000" dirty="0">
                <a:solidFill>
                  <a:schemeClr val="bg1"/>
                </a:solidFill>
              </a:rPr>
              <a:t>:: Bringing huge incomes to the local market</a:t>
            </a:r>
          </a:p>
          <a:p>
            <a:r>
              <a:rPr lang="en-US" sz="2000" dirty="0">
                <a:solidFill>
                  <a:schemeClr val="bg1"/>
                </a:solidFill>
              </a:rPr>
              <a:t>:: Putting the country on the trade’s world map</a:t>
            </a:r>
          </a:p>
        </p:txBody>
      </p:sp>
      <p:sp>
        <p:nvSpPr>
          <p:cNvPr id="22" name="Text Placeholder 13">
            <a:extLst>
              <a:ext uri="{FF2B5EF4-FFF2-40B4-BE49-F238E27FC236}">
                <a16:creationId xmlns:a16="http://schemas.microsoft.com/office/drawing/2014/main" id="{19CC098F-279E-42D5-921C-48298C996DE1}"/>
              </a:ext>
            </a:extLst>
          </p:cNvPr>
          <p:cNvSpPr txBox="1">
            <a:spLocks/>
          </p:cNvSpPr>
          <p:nvPr/>
        </p:nvSpPr>
        <p:spPr>
          <a:xfrm>
            <a:off x="5689295" y="457048"/>
            <a:ext cx="6111552" cy="8125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600" b="1" dirty="0">
                <a:solidFill>
                  <a:schemeClr val="accent4"/>
                </a:solidFill>
              </a:rPr>
              <a:t>Free Trade Zone … a very attractive point for </a:t>
            </a:r>
            <a:r>
              <a:rPr lang="en-US" sz="2600" b="1" dirty="0">
                <a:solidFill>
                  <a:schemeClr val="accent4"/>
                </a:solidFill>
              </a:rPr>
              <a:t>locals</a:t>
            </a:r>
            <a:r>
              <a:rPr lang="fr-FR" sz="2600" b="1" dirty="0">
                <a:solidFill>
                  <a:schemeClr val="accent4"/>
                </a:solidFill>
              </a:rPr>
              <a:t> and </a:t>
            </a:r>
            <a:r>
              <a:rPr lang="en-US" sz="2600" b="1" dirty="0">
                <a:solidFill>
                  <a:schemeClr val="accent4"/>
                </a:solidFill>
              </a:rPr>
              <a:t>foreign</a:t>
            </a:r>
            <a:r>
              <a:rPr lang="fr-FR" sz="2600" b="1" dirty="0">
                <a:solidFill>
                  <a:schemeClr val="accent4"/>
                </a:solidFill>
              </a:rPr>
              <a:t> </a:t>
            </a:r>
            <a:r>
              <a:rPr lang="en-US" sz="2600" b="1" dirty="0">
                <a:solidFill>
                  <a:schemeClr val="accent4"/>
                </a:solidFill>
              </a:rPr>
              <a:t>investors</a:t>
            </a:r>
            <a:r>
              <a:rPr lang="fr-FR" sz="2600" b="1" dirty="0">
                <a:solidFill>
                  <a:schemeClr val="accent4"/>
                </a:solidFill>
              </a:rPr>
              <a:t> !</a:t>
            </a:r>
          </a:p>
        </p:txBody>
      </p:sp>
    </p:spTree>
    <p:extLst>
      <p:ext uri="{BB962C8B-B14F-4D97-AF65-F5344CB8AC3E}">
        <p14:creationId xmlns:p14="http://schemas.microsoft.com/office/powerpoint/2010/main" val="5055124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500"/>
                                        <p:tgtEl>
                                          <p:spTgt spid="22">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22">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22" grpId="0" build="p"/>
      <p:bldP spid="22"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3 - Industries</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11</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Local Made !</a:t>
            </a:r>
          </a:p>
        </p:txBody>
      </p:sp>
      <p:pic>
        <p:nvPicPr>
          <p:cNvPr id="3" name="Picture 2">
            <a:extLst>
              <a:ext uri="{FF2B5EF4-FFF2-40B4-BE49-F238E27FC236}">
                <a16:creationId xmlns:a16="http://schemas.microsoft.com/office/drawing/2014/main" id="{38D6F8F0-0392-41EA-89FD-8DA957D743A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40083" y="542297"/>
            <a:ext cx="1283735" cy="896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30EE7A76-3A85-4AE8-A308-7C54957C9509}"/>
              </a:ext>
            </a:extLst>
          </p:cNvPr>
          <p:cNvPicPr>
            <a:picLocks noChangeAspect="1"/>
          </p:cNvPicPr>
          <p:nvPr/>
        </p:nvPicPr>
        <p:blipFill>
          <a:blip r:embed="rId4" cstate="screen">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tretch>
            <a:fillRect/>
          </a:stretch>
        </p:blipFill>
        <p:spPr>
          <a:xfrm rot="1183465">
            <a:off x="6763101" y="664591"/>
            <a:ext cx="1446246" cy="837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a:extLst>
              <a:ext uri="{FF2B5EF4-FFF2-40B4-BE49-F238E27FC236}">
                <a16:creationId xmlns:a16="http://schemas.microsoft.com/office/drawing/2014/main" id="{A55C4393-1B0A-408D-A2CF-DAADB78888F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360306">
            <a:off x="10780092" y="521553"/>
            <a:ext cx="1123694" cy="1123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a:extLst>
              <a:ext uri="{FF2B5EF4-FFF2-40B4-BE49-F238E27FC236}">
                <a16:creationId xmlns:a16="http://schemas.microsoft.com/office/drawing/2014/main" id="{ACA9BC46-814D-4B05-BDDF-EE54FAE4544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21062815">
            <a:off x="8862244" y="545992"/>
            <a:ext cx="1334931" cy="1055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41B6C999-C4CB-4FAA-B48F-84E3F77F4DB2}"/>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55406" y="2689286"/>
            <a:ext cx="4383142" cy="2953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
        <p:nvSpPr>
          <p:cNvPr id="2" name="TextBox 1">
            <a:extLst>
              <a:ext uri="{FF2B5EF4-FFF2-40B4-BE49-F238E27FC236}">
                <a16:creationId xmlns:a16="http://schemas.microsoft.com/office/drawing/2014/main" id="{793D78E4-5B55-453E-ADAB-23E47EAF9F8E}"/>
              </a:ext>
            </a:extLst>
          </p:cNvPr>
          <p:cNvSpPr txBox="1"/>
          <p:nvPr/>
        </p:nvSpPr>
        <p:spPr>
          <a:xfrm>
            <a:off x="4940083" y="2572526"/>
            <a:ext cx="6707321" cy="3139321"/>
          </a:xfrm>
          <a:prstGeom prst="rect">
            <a:avLst/>
          </a:prstGeom>
          <a:noFill/>
        </p:spPr>
        <p:txBody>
          <a:bodyPr wrap="square" rtlCol="0">
            <a:spAutoFit/>
          </a:bodyPr>
          <a:lstStyle/>
          <a:p>
            <a:pPr algn="just"/>
            <a:r>
              <a:rPr lang="en-US" dirty="0">
                <a:solidFill>
                  <a:schemeClr val="bg1"/>
                </a:solidFill>
              </a:rPr>
              <a:t>Consumers care more than ever about where their products come from. In fact, in recent research, we found that country of origin is a more important driver of choice than price or availability and is second only to safety. In other words, people like brands from specific places and prefer them to brands that do not have a provenance story.</a:t>
            </a:r>
          </a:p>
          <a:p>
            <a:pPr algn="just"/>
            <a:endParaRPr lang="en-US" dirty="0">
              <a:solidFill>
                <a:schemeClr val="bg1"/>
              </a:solidFill>
            </a:endParaRPr>
          </a:p>
          <a:p>
            <a:pPr algn="just"/>
            <a:r>
              <a:rPr lang="en-US" dirty="0">
                <a:solidFill>
                  <a:schemeClr val="bg1"/>
                </a:solidFill>
              </a:rPr>
              <a:t>The “Made In” logo is a powerful tool to reinforce the image of the country locally as on international level. Competence and productivity always secure investors. </a:t>
            </a:r>
          </a:p>
          <a:p>
            <a:pPr algn="just"/>
            <a:r>
              <a:rPr lang="en-US" dirty="0">
                <a:solidFill>
                  <a:schemeClr val="bg1"/>
                </a:solidFill>
              </a:rPr>
              <a:t>Investing in “Local Made” is investing in </a:t>
            </a:r>
            <a:r>
              <a:rPr lang="en-US" b="1" dirty="0">
                <a:solidFill>
                  <a:schemeClr val="accent4"/>
                </a:solidFill>
              </a:rPr>
              <a:t>FUTURE</a:t>
            </a:r>
            <a:r>
              <a:rPr lang="en-US" dirty="0">
                <a:solidFill>
                  <a:schemeClr val="bg1"/>
                </a:solidFill>
              </a:rPr>
              <a:t> !</a:t>
            </a:r>
          </a:p>
        </p:txBody>
      </p:sp>
    </p:spTree>
    <p:extLst>
      <p:ext uri="{BB962C8B-B14F-4D97-AF65-F5344CB8AC3E}">
        <p14:creationId xmlns:p14="http://schemas.microsoft.com/office/powerpoint/2010/main" val="32625609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4 - Healthcare</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12</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Healthcare for ALL !</a:t>
            </a:r>
          </a:p>
        </p:txBody>
      </p:sp>
      <p:sp>
        <p:nvSpPr>
          <p:cNvPr id="2" name="TextBox 1">
            <a:extLst>
              <a:ext uri="{FF2B5EF4-FFF2-40B4-BE49-F238E27FC236}">
                <a16:creationId xmlns:a16="http://schemas.microsoft.com/office/drawing/2014/main" id="{793D78E4-5B55-453E-ADAB-23E47EAF9F8E}"/>
              </a:ext>
            </a:extLst>
          </p:cNvPr>
          <p:cNvSpPr txBox="1"/>
          <p:nvPr/>
        </p:nvSpPr>
        <p:spPr>
          <a:xfrm>
            <a:off x="6440282" y="2305758"/>
            <a:ext cx="5360565" cy="4247317"/>
          </a:xfrm>
          <a:prstGeom prst="rect">
            <a:avLst/>
          </a:prstGeom>
          <a:noFill/>
        </p:spPr>
        <p:txBody>
          <a:bodyPr wrap="square" rtlCol="0">
            <a:spAutoFit/>
          </a:bodyPr>
          <a:lstStyle/>
          <a:p>
            <a:pPr algn="just"/>
            <a:r>
              <a:rPr lang="en-US" dirty="0">
                <a:solidFill>
                  <a:schemeClr val="bg1"/>
                </a:solidFill>
              </a:rPr>
              <a:t>:: Healthcare for all, from a labor to the top man of the country</a:t>
            </a:r>
          </a:p>
          <a:p>
            <a:pPr algn="just"/>
            <a:endParaRPr lang="en-US" dirty="0">
              <a:solidFill>
                <a:schemeClr val="bg1"/>
              </a:solidFill>
            </a:endParaRPr>
          </a:p>
          <a:p>
            <a:pPr algn="just"/>
            <a:r>
              <a:rPr lang="en-US" dirty="0">
                <a:solidFill>
                  <a:schemeClr val="bg1"/>
                </a:solidFill>
              </a:rPr>
              <a:t>:: Having a proper cardiac center in order to fight unnecessary death </a:t>
            </a:r>
          </a:p>
          <a:p>
            <a:pPr algn="just"/>
            <a:endParaRPr lang="en-US" dirty="0">
              <a:solidFill>
                <a:schemeClr val="bg1"/>
              </a:solidFill>
            </a:endParaRPr>
          </a:p>
          <a:p>
            <a:pPr algn="just"/>
            <a:r>
              <a:rPr lang="en-US" dirty="0">
                <a:solidFill>
                  <a:schemeClr val="bg1"/>
                </a:solidFill>
              </a:rPr>
              <a:t>:: Having an efficient emergency call center (911)</a:t>
            </a:r>
          </a:p>
          <a:p>
            <a:pPr algn="just"/>
            <a:endParaRPr lang="en-US" dirty="0">
              <a:solidFill>
                <a:schemeClr val="bg1"/>
              </a:solidFill>
            </a:endParaRPr>
          </a:p>
          <a:p>
            <a:pPr algn="just"/>
            <a:r>
              <a:rPr lang="en-US" dirty="0">
                <a:solidFill>
                  <a:schemeClr val="bg1"/>
                </a:solidFill>
              </a:rPr>
              <a:t>:: Medical insurance for all </a:t>
            </a:r>
          </a:p>
          <a:p>
            <a:pPr algn="just"/>
            <a:endParaRPr lang="en-US" dirty="0">
              <a:solidFill>
                <a:schemeClr val="bg1"/>
              </a:solidFill>
            </a:endParaRPr>
          </a:p>
          <a:p>
            <a:pPr algn="just"/>
            <a:r>
              <a:rPr lang="en-US" dirty="0">
                <a:solidFill>
                  <a:schemeClr val="bg1"/>
                </a:solidFill>
              </a:rPr>
              <a:t>:: First class medical Universities</a:t>
            </a:r>
          </a:p>
          <a:p>
            <a:pPr algn="just"/>
            <a:endParaRPr lang="en-US" dirty="0">
              <a:solidFill>
                <a:schemeClr val="bg1"/>
              </a:solidFill>
            </a:endParaRPr>
          </a:p>
          <a:p>
            <a:pPr algn="just"/>
            <a:r>
              <a:rPr lang="en-US" dirty="0">
                <a:solidFill>
                  <a:schemeClr val="bg1"/>
                </a:solidFill>
              </a:rPr>
              <a:t>:: First class medical equipment </a:t>
            </a:r>
          </a:p>
          <a:p>
            <a:pPr algn="just"/>
            <a:endParaRPr lang="en-US" dirty="0">
              <a:solidFill>
                <a:schemeClr val="bg1"/>
              </a:solidFill>
            </a:endParaRPr>
          </a:p>
          <a:p>
            <a:pPr algn="just"/>
            <a:r>
              <a:rPr lang="en-US" dirty="0">
                <a:solidFill>
                  <a:schemeClr val="bg1"/>
                </a:solidFill>
              </a:rPr>
              <a:t>:: R&amp;D centers in medical and medications</a:t>
            </a:r>
          </a:p>
        </p:txBody>
      </p:sp>
      <p:pic>
        <p:nvPicPr>
          <p:cNvPr id="5" name="Picture 4">
            <a:extLst>
              <a:ext uri="{FF2B5EF4-FFF2-40B4-BE49-F238E27FC236}">
                <a16:creationId xmlns:a16="http://schemas.microsoft.com/office/drawing/2014/main" id="{6DE1A77B-9D65-4013-B3D6-4F2E1AEBD1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2519" y="2516920"/>
            <a:ext cx="5702126" cy="38249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5557042" y="709079"/>
            <a:ext cx="6111552" cy="8125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b="1" dirty="0">
                <a:solidFill>
                  <a:schemeClr val="accent4"/>
                </a:solidFill>
              </a:rPr>
              <a:t>Which country can afford to not deliver a proper Healthcare program to its people ?</a:t>
            </a:r>
            <a:endParaRPr lang="fr-FR" sz="2600" b="1" dirty="0">
              <a:solidFill>
                <a:schemeClr val="accent4"/>
              </a:solidFill>
            </a:endParaRPr>
          </a:p>
        </p:txBody>
      </p:sp>
    </p:spTree>
    <p:extLst>
      <p:ext uri="{BB962C8B-B14F-4D97-AF65-F5344CB8AC3E}">
        <p14:creationId xmlns:p14="http://schemas.microsoft.com/office/powerpoint/2010/main" val="21939891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5">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5 - Education</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13</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Education for ALL !</a:t>
            </a:r>
          </a:p>
        </p:txBody>
      </p:sp>
      <p:sp>
        <p:nvSpPr>
          <p:cNvPr id="2" name="TextBox 1">
            <a:extLst>
              <a:ext uri="{FF2B5EF4-FFF2-40B4-BE49-F238E27FC236}">
                <a16:creationId xmlns:a16="http://schemas.microsoft.com/office/drawing/2014/main" id="{793D78E4-5B55-453E-ADAB-23E47EAF9F8E}"/>
              </a:ext>
            </a:extLst>
          </p:cNvPr>
          <p:cNvSpPr txBox="1"/>
          <p:nvPr/>
        </p:nvSpPr>
        <p:spPr>
          <a:xfrm>
            <a:off x="6142712" y="1818101"/>
            <a:ext cx="5525882" cy="4493538"/>
          </a:xfrm>
          <a:prstGeom prst="rect">
            <a:avLst/>
          </a:prstGeom>
          <a:noFill/>
        </p:spPr>
        <p:txBody>
          <a:bodyPr wrap="square" rtlCol="0">
            <a:spAutoFit/>
          </a:bodyPr>
          <a:lstStyle/>
          <a:p>
            <a:pPr algn="just"/>
            <a:r>
              <a:rPr lang="en-US" dirty="0">
                <a:solidFill>
                  <a:schemeClr val="bg1"/>
                </a:solidFill>
              </a:rPr>
              <a:t>Countries like Finland, South Korea and a few more realized how stressful is our education system in developed countries. Education needs to adapt to the new generation (GEN-Y) due to the Digital Revolution in order to give the right tools to the youth to have great future in our society. </a:t>
            </a:r>
          </a:p>
          <a:p>
            <a:pPr algn="just"/>
            <a:endParaRPr lang="en-US" dirty="0">
              <a:solidFill>
                <a:schemeClr val="bg1"/>
              </a:solidFill>
            </a:endParaRPr>
          </a:p>
          <a:p>
            <a:pPr algn="just"/>
            <a:r>
              <a:rPr lang="en-US" sz="2000" dirty="0">
                <a:solidFill>
                  <a:schemeClr val="bg1"/>
                </a:solidFill>
              </a:rPr>
              <a:t>For the first time in the history of our world, 50% of the world’s population is formatted the same way, using the same sources of information – screen / social media / search engines like Google / same information concerning world events etc.</a:t>
            </a:r>
          </a:p>
          <a:p>
            <a:pPr algn="just"/>
            <a:endParaRPr lang="en-US" sz="2000" dirty="0">
              <a:solidFill>
                <a:schemeClr val="bg1"/>
              </a:solidFill>
            </a:endParaRPr>
          </a:p>
          <a:p>
            <a:pPr algn="just"/>
            <a:r>
              <a:rPr lang="en-US" sz="2000" dirty="0">
                <a:solidFill>
                  <a:schemeClr val="bg1"/>
                </a:solidFill>
              </a:rPr>
              <a:t>Youth is an important factor in development.  </a:t>
            </a:r>
          </a:p>
        </p:txBody>
      </p:sp>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4995980" y="318286"/>
            <a:ext cx="6934317" cy="1326517"/>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b="1" dirty="0">
                <a:solidFill>
                  <a:schemeClr val="accent4"/>
                </a:solidFill>
              </a:rPr>
              <a:t>Our Education today is old and no longer attractive and efficient. </a:t>
            </a:r>
          </a:p>
          <a:p>
            <a:pPr algn="just"/>
            <a:r>
              <a:rPr lang="en-US" sz="2600" b="1" dirty="0">
                <a:solidFill>
                  <a:schemeClr val="accent4"/>
                </a:solidFill>
              </a:rPr>
              <a:t>A challenge for tomorrow’s leadership !</a:t>
            </a:r>
            <a:endParaRPr lang="fr-FR" sz="2600" b="1" dirty="0">
              <a:solidFill>
                <a:schemeClr val="accent4"/>
              </a:solidFill>
            </a:endParaRPr>
          </a:p>
        </p:txBody>
      </p:sp>
      <p:pic>
        <p:nvPicPr>
          <p:cNvPr id="9" name="Picture 8">
            <a:extLst>
              <a:ext uri="{FF2B5EF4-FFF2-40B4-BE49-F238E27FC236}">
                <a16:creationId xmlns:a16="http://schemas.microsoft.com/office/drawing/2014/main" id="{76BCB390-85B5-497F-A4AE-161E4109060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8012" r="7730"/>
          <a:stretch/>
        </p:blipFill>
        <p:spPr>
          <a:xfrm flipH="1">
            <a:off x="232519" y="2604959"/>
            <a:ext cx="5465823" cy="3648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Tree>
    <p:extLst>
      <p:ext uri="{BB962C8B-B14F-4D97-AF65-F5344CB8AC3E}">
        <p14:creationId xmlns:p14="http://schemas.microsoft.com/office/powerpoint/2010/main" val="18599824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par>
                                <p:cTn id="23" presetID="63" presetClass="path" presetSubtype="0" decel="100000" fill="hold" grpId="1" nodeType="withEffect">
                                  <p:stCondLst>
                                    <p:cond delay="0"/>
                                  </p:stCondLst>
                                  <p:childTnLst>
                                    <p:animMotion origin="layout" path="M -0.14336 1.11111E-6 L 1.45833E-6 1.11111E-6 " pathEditMode="relative" rAng="0" ptsTypes="AA">
                                      <p:cBhvr>
                                        <p:cTn id="24" dur="750" fill="hold"/>
                                        <p:tgtEl>
                                          <p:spTgt spid="15">
                                            <p:txEl>
                                              <p:pRg st="0" end="0"/>
                                            </p:txEl>
                                          </p:spTgt>
                                        </p:tgtEl>
                                        <p:attrNameLst>
                                          <p:attrName>ppt_x</p:attrName>
                                          <p:attrName>ppt_y</p:attrName>
                                        </p:attrNameLst>
                                      </p:cBhvr>
                                      <p:rCtr x="7161" y="0"/>
                                    </p:animMotion>
                                  </p:childTnLst>
                                </p:cTn>
                              </p:par>
                              <p:par>
                                <p:cTn id="25" presetID="63" presetClass="path" presetSubtype="0" decel="100000" fill="hold" grpId="1" nodeType="withEffect">
                                  <p:stCondLst>
                                    <p:cond delay="0"/>
                                  </p:stCondLst>
                                  <p:childTnLst>
                                    <p:animMotion origin="layout" path="M -0.14336 1.11111E-6 L 1.45833E-6 1.11111E-6 " pathEditMode="relative" rAng="0" ptsTypes="AA">
                                      <p:cBhvr>
                                        <p:cTn id="26" dur="750" fill="hold"/>
                                        <p:tgtEl>
                                          <p:spTgt spid="15">
                                            <p:txEl>
                                              <p:pRg st="1" end="1"/>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5 - Education</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14</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Education for ALL !</a:t>
            </a:r>
          </a:p>
        </p:txBody>
      </p:sp>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4961272" y="507831"/>
            <a:ext cx="6934317" cy="8125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b="1" dirty="0">
                <a:solidFill>
                  <a:schemeClr val="accent4"/>
                </a:solidFill>
              </a:rPr>
              <a:t>Everything dramatically changed during the last 100 years except our Education system. </a:t>
            </a:r>
            <a:endParaRPr lang="fr-FR" sz="2600" b="1" dirty="0">
              <a:solidFill>
                <a:schemeClr val="accent4"/>
              </a:solidFill>
            </a:endParaRPr>
          </a:p>
        </p:txBody>
      </p:sp>
      <p:sp>
        <p:nvSpPr>
          <p:cNvPr id="7" name="Rectangle 6">
            <a:extLst>
              <a:ext uri="{FF2B5EF4-FFF2-40B4-BE49-F238E27FC236}">
                <a16:creationId xmlns:a16="http://schemas.microsoft.com/office/drawing/2014/main" id="{0F9F043F-8967-45FF-AFDB-EE5156B6C957}"/>
              </a:ext>
            </a:extLst>
          </p:cNvPr>
          <p:cNvSpPr/>
          <p:nvPr/>
        </p:nvSpPr>
        <p:spPr>
          <a:xfrm>
            <a:off x="64739" y="2115889"/>
            <a:ext cx="2693431" cy="369332"/>
          </a:xfrm>
          <a:prstGeom prst="rect">
            <a:avLst/>
          </a:prstGeom>
        </p:spPr>
        <p:txBody>
          <a:bodyPr wrap="square">
            <a:spAutoFit/>
          </a:bodyPr>
          <a:lstStyle/>
          <a:p>
            <a:r>
              <a:rPr lang="en-US" dirty="0">
                <a:solidFill>
                  <a:schemeClr val="bg1"/>
                </a:solidFill>
              </a:rPr>
              <a:t>Cars in 1900</a:t>
            </a:r>
            <a:endParaRPr lang="en-US" dirty="0"/>
          </a:p>
        </p:txBody>
      </p:sp>
      <p:sp>
        <p:nvSpPr>
          <p:cNvPr id="14" name="Rectangle 13">
            <a:extLst>
              <a:ext uri="{FF2B5EF4-FFF2-40B4-BE49-F238E27FC236}">
                <a16:creationId xmlns:a16="http://schemas.microsoft.com/office/drawing/2014/main" id="{C7521B71-53E2-46F7-85D4-42AC584F610E}"/>
              </a:ext>
            </a:extLst>
          </p:cNvPr>
          <p:cNvSpPr/>
          <p:nvPr/>
        </p:nvSpPr>
        <p:spPr>
          <a:xfrm>
            <a:off x="2695099" y="2110720"/>
            <a:ext cx="3462420" cy="369332"/>
          </a:xfrm>
          <a:prstGeom prst="rect">
            <a:avLst/>
          </a:prstGeom>
        </p:spPr>
        <p:txBody>
          <a:bodyPr wrap="square">
            <a:spAutoFit/>
          </a:bodyPr>
          <a:lstStyle/>
          <a:p>
            <a:r>
              <a:rPr lang="en-US" dirty="0">
                <a:solidFill>
                  <a:schemeClr val="bg1"/>
                </a:solidFill>
              </a:rPr>
              <a:t>Cars in 2000</a:t>
            </a:r>
            <a:endParaRPr lang="en-US" dirty="0"/>
          </a:p>
        </p:txBody>
      </p:sp>
      <p:pic>
        <p:nvPicPr>
          <p:cNvPr id="3" name="Picture 2">
            <a:extLst>
              <a:ext uri="{FF2B5EF4-FFF2-40B4-BE49-F238E27FC236}">
                <a16:creationId xmlns:a16="http://schemas.microsoft.com/office/drawing/2014/main" id="{8475C05C-4D8A-4A3B-B533-30BE33FA0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671" y="2491214"/>
            <a:ext cx="3361848" cy="2030483"/>
          </a:xfrm>
          <a:prstGeom prst="rect">
            <a:avLst/>
          </a:prstGeom>
        </p:spPr>
      </p:pic>
      <p:pic>
        <p:nvPicPr>
          <p:cNvPr id="8" name="Picture 7">
            <a:extLst>
              <a:ext uri="{FF2B5EF4-FFF2-40B4-BE49-F238E27FC236}">
                <a16:creationId xmlns:a16="http://schemas.microsoft.com/office/drawing/2014/main" id="{748AB3C4-A7CC-4874-9A36-9A230AD49D1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8359" y="2491214"/>
            <a:ext cx="2707312" cy="2030484"/>
          </a:xfrm>
          <a:prstGeom prst="rect">
            <a:avLst/>
          </a:prstGeom>
        </p:spPr>
      </p:pic>
      <p:pic>
        <p:nvPicPr>
          <p:cNvPr id="10" name="Picture 9">
            <a:extLst>
              <a:ext uri="{FF2B5EF4-FFF2-40B4-BE49-F238E27FC236}">
                <a16:creationId xmlns:a16="http://schemas.microsoft.com/office/drawing/2014/main" id="{4F9A13FD-3C5F-4CCE-B363-4488B87FFA4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57078" y="2497639"/>
            <a:ext cx="2542973" cy="2030483"/>
          </a:xfrm>
          <a:prstGeom prst="rect">
            <a:avLst/>
          </a:prstGeom>
        </p:spPr>
      </p:pic>
      <p:sp>
        <p:nvSpPr>
          <p:cNvPr id="19" name="Rectangle 18">
            <a:extLst>
              <a:ext uri="{FF2B5EF4-FFF2-40B4-BE49-F238E27FC236}">
                <a16:creationId xmlns:a16="http://schemas.microsoft.com/office/drawing/2014/main" id="{88C129A6-8B23-4BBE-B04A-A100F72CE5B3}"/>
              </a:ext>
            </a:extLst>
          </p:cNvPr>
          <p:cNvSpPr/>
          <p:nvPr/>
        </p:nvSpPr>
        <p:spPr>
          <a:xfrm>
            <a:off x="6181848" y="2121882"/>
            <a:ext cx="2693431" cy="369332"/>
          </a:xfrm>
          <a:prstGeom prst="rect">
            <a:avLst/>
          </a:prstGeom>
        </p:spPr>
        <p:txBody>
          <a:bodyPr wrap="square">
            <a:spAutoFit/>
          </a:bodyPr>
          <a:lstStyle/>
          <a:p>
            <a:r>
              <a:rPr lang="en-US" dirty="0">
                <a:solidFill>
                  <a:schemeClr val="bg1"/>
                </a:solidFill>
              </a:rPr>
              <a:t>Trains in 1900</a:t>
            </a:r>
            <a:endParaRPr lang="en-US" dirty="0"/>
          </a:p>
        </p:txBody>
      </p:sp>
      <p:sp>
        <p:nvSpPr>
          <p:cNvPr id="21" name="Rectangle 20">
            <a:extLst>
              <a:ext uri="{FF2B5EF4-FFF2-40B4-BE49-F238E27FC236}">
                <a16:creationId xmlns:a16="http://schemas.microsoft.com/office/drawing/2014/main" id="{F398E2D2-D789-450F-BA75-93C86C278A07}"/>
              </a:ext>
            </a:extLst>
          </p:cNvPr>
          <p:cNvSpPr/>
          <p:nvPr/>
        </p:nvSpPr>
        <p:spPr>
          <a:xfrm>
            <a:off x="8787879" y="2125220"/>
            <a:ext cx="3253558" cy="369332"/>
          </a:xfrm>
          <a:prstGeom prst="rect">
            <a:avLst/>
          </a:prstGeom>
        </p:spPr>
        <p:txBody>
          <a:bodyPr wrap="square">
            <a:spAutoFit/>
          </a:bodyPr>
          <a:lstStyle/>
          <a:p>
            <a:r>
              <a:rPr lang="en-US" dirty="0">
                <a:solidFill>
                  <a:schemeClr val="bg1"/>
                </a:solidFill>
              </a:rPr>
              <a:t>Trains in 2000 (Hyperloop)</a:t>
            </a:r>
            <a:endParaRPr lang="en-US" dirty="0"/>
          </a:p>
        </p:txBody>
      </p:sp>
      <p:pic>
        <p:nvPicPr>
          <p:cNvPr id="16" name="Picture 15">
            <a:extLst>
              <a:ext uri="{FF2B5EF4-FFF2-40B4-BE49-F238E27FC236}">
                <a16:creationId xmlns:a16="http://schemas.microsoft.com/office/drawing/2014/main" id="{878215B9-267F-4A3A-BB87-5DD0353A3C6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800051" y="2497639"/>
            <a:ext cx="3253558" cy="2024057"/>
          </a:xfrm>
          <a:prstGeom prst="rect">
            <a:avLst/>
          </a:prstGeom>
        </p:spPr>
      </p:pic>
      <p:pic>
        <p:nvPicPr>
          <p:cNvPr id="18" name="Picture 17">
            <a:extLst>
              <a:ext uri="{FF2B5EF4-FFF2-40B4-BE49-F238E27FC236}">
                <a16:creationId xmlns:a16="http://schemas.microsoft.com/office/drawing/2014/main" id="{A0E96FC7-86D2-4FCA-8706-02AF35537145}"/>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t="11698" r="3840" b="3996"/>
          <a:stretch/>
        </p:blipFill>
        <p:spPr>
          <a:xfrm>
            <a:off x="88359" y="4894762"/>
            <a:ext cx="2707312" cy="1772737"/>
          </a:xfrm>
          <a:prstGeom prst="rect">
            <a:avLst/>
          </a:prstGeom>
        </p:spPr>
      </p:pic>
      <p:pic>
        <p:nvPicPr>
          <p:cNvPr id="23" name="Picture 22">
            <a:extLst>
              <a:ext uri="{FF2B5EF4-FFF2-40B4-BE49-F238E27FC236}">
                <a16:creationId xmlns:a16="http://schemas.microsoft.com/office/drawing/2014/main" id="{F8DE1184-D630-4F8B-9E57-C971BD8E0EA3}"/>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795671" y="4894762"/>
            <a:ext cx="3361848" cy="1772737"/>
          </a:xfrm>
          <a:prstGeom prst="rect">
            <a:avLst/>
          </a:prstGeom>
        </p:spPr>
      </p:pic>
      <p:sp>
        <p:nvSpPr>
          <p:cNvPr id="27" name="Rectangle 26">
            <a:extLst>
              <a:ext uri="{FF2B5EF4-FFF2-40B4-BE49-F238E27FC236}">
                <a16:creationId xmlns:a16="http://schemas.microsoft.com/office/drawing/2014/main" id="{89A48344-CCB9-47C6-9A16-3891B0007CF0}"/>
              </a:ext>
            </a:extLst>
          </p:cNvPr>
          <p:cNvSpPr/>
          <p:nvPr/>
        </p:nvSpPr>
        <p:spPr>
          <a:xfrm>
            <a:off x="77911" y="4521696"/>
            <a:ext cx="2693431" cy="369332"/>
          </a:xfrm>
          <a:prstGeom prst="rect">
            <a:avLst/>
          </a:prstGeom>
        </p:spPr>
        <p:txBody>
          <a:bodyPr wrap="square">
            <a:spAutoFit/>
          </a:bodyPr>
          <a:lstStyle/>
          <a:p>
            <a:r>
              <a:rPr lang="en-US" dirty="0">
                <a:solidFill>
                  <a:schemeClr val="bg1"/>
                </a:solidFill>
              </a:rPr>
              <a:t>Planes in 1900</a:t>
            </a:r>
            <a:endParaRPr lang="en-US" dirty="0"/>
          </a:p>
        </p:txBody>
      </p:sp>
      <p:sp>
        <p:nvSpPr>
          <p:cNvPr id="28" name="Rectangle 27">
            <a:extLst>
              <a:ext uri="{FF2B5EF4-FFF2-40B4-BE49-F238E27FC236}">
                <a16:creationId xmlns:a16="http://schemas.microsoft.com/office/drawing/2014/main" id="{14FBB2FF-5856-421B-A154-31A16EFB0FFA}"/>
              </a:ext>
            </a:extLst>
          </p:cNvPr>
          <p:cNvSpPr/>
          <p:nvPr/>
        </p:nvSpPr>
        <p:spPr>
          <a:xfrm>
            <a:off x="2758170" y="4518374"/>
            <a:ext cx="2693431" cy="369332"/>
          </a:xfrm>
          <a:prstGeom prst="rect">
            <a:avLst/>
          </a:prstGeom>
        </p:spPr>
        <p:txBody>
          <a:bodyPr wrap="square">
            <a:spAutoFit/>
          </a:bodyPr>
          <a:lstStyle/>
          <a:p>
            <a:r>
              <a:rPr lang="en-US" dirty="0">
                <a:solidFill>
                  <a:schemeClr val="bg1"/>
                </a:solidFill>
              </a:rPr>
              <a:t>Planes in 2000</a:t>
            </a:r>
            <a:endParaRPr lang="en-US" dirty="0"/>
          </a:p>
        </p:txBody>
      </p:sp>
      <p:pic>
        <p:nvPicPr>
          <p:cNvPr id="25" name="Picture 24">
            <a:extLst>
              <a:ext uri="{FF2B5EF4-FFF2-40B4-BE49-F238E27FC236}">
                <a16:creationId xmlns:a16="http://schemas.microsoft.com/office/drawing/2014/main" id="{29EEB51C-ECDC-42E9-9D35-811690F9DF27}"/>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276277" y="4892167"/>
            <a:ext cx="2511601" cy="1766820"/>
          </a:xfrm>
          <a:prstGeom prst="rect">
            <a:avLst/>
          </a:prstGeom>
        </p:spPr>
      </p:pic>
      <p:pic>
        <p:nvPicPr>
          <p:cNvPr id="29" name="Picture 28">
            <a:extLst>
              <a:ext uri="{FF2B5EF4-FFF2-40B4-BE49-F238E27FC236}">
                <a16:creationId xmlns:a16="http://schemas.microsoft.com/office/drawing/2014/main" id="{A513BA18-437E-480A-A461-F388165A03CE}"/>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8787878" y="4892167"/>
            <a:ext cx="3265731" cy="1788110"/>
          </a:xfrm>
          <a:prstGeom prst="rect">
            <a:avLst/>
          </a:prstGeom>
        </p:spPr>
      </p:pic>
      <p:sp>
        <p:nvSpPr>
          <p:cNvPr id="33" name="Rectangle 32">
            <a:extLst>
              <a:ext uri="{FF2B5EF4-FFF2-40B4-BE49-F238E27FC236}">
                <a16:creationId xmlns:a16="http://schemas.microsoft.com/office/drawing/2014/main" id="{264C016D-8148-4BE9-B217-0D8FAA6FF363}"/>
              </a:ext>
            </a:extLst>
          </p:cNvPr>
          <p:cNvSpPr/>
          <p:nvPr/>
        </p:nvSpPr>
        <p:spPr>
          <a:xfrm>
            <a:off x="6195020" y="4526642"/>
            <a:ext cx="2693431" cy="369332"/>
          </a:xfrm>
          <a:prstGeom prst="rect">
            <a:avLst/>
          </a:prstGeom>
        </p:spPr>
        <p:txBody>
          <a:bodyPr wrap="square">
            <a:spAutoFit/>
          </a:bodyPr>
          <a:lstStyle/>
          <a:p>
            <a:r>
              <a:rPr lang="en-US" dirty="0">
                <a:solidFill>
                  <a:schemeClr val="bg1"/>
                </a:solidFill>
              </a:rPr>
              <a:t>Fashion in 1900</a:t>
            </a:r>
            <a:endParaRPr lang="en-US" dirty="0"/>
          </a:p>
        </p:txBody>
      </p:sp>
      <p:sp>
        <p:nvSpPr>
          <p:cNvPr id="34" name="Rectangle 33">
            <a:extLst>
              <a:ext uri="{FF2B5EF4-FFF2-40B4-BE49-F238E27FC236}">
                <a16:creationId xmlns:a16="http://schemas.microsoft.com/office/drawing/2014/main" id="{ED962C7A-3D09-492F-AA01-9872C4EDAD4C}"/>
              </a:ext>
            </a:extLst>
          </p:cNvPr>
          <p:cNvSpPr/>
          <p:nvPr/>
        </p:nvSpPr>
        <p:spPr>
          <a:xfrm>
            <a:off x="8795024" y="4523067"/>
            <a:ext cx="2693431" cy="369332"/>
          </a:xfrm>
          <a:prstGeom prst="rect">
            <a:avLst/>
          </a:prstGeom>
        </p:spPr>
        <p:txBody>
          <a:bodyPr wrap="square">
            <a:spAutoFit/>
          </a:bodyPr>
          <a:lstStyle/>
          <a:p>
            <a:r>
              <a:rPr lang="en-US" dirty="0">
                <a:solidFill>
                  <a:schemeClr val="bg1"/>
                </a:solidFill>
              </a:rPr>
              <a:t>Fashion in 2000</a:t>
            </a:r>
            <a:endParaRPr lang="en-US" dirty="0"/>
          </a:p>
        </p:txBody>
      </p:sp>
    </p:spTree>
    <p:extLst>
      <p:ext uri="{BB962C8B-B14F-4D97-AF65-F5344CB8AC3E}">
        <p14:creationId xmlns:p14="http://schemas.microsoft.com/office/powerpoint/2010/main" val="437721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5">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5 - Education</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15</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Education for ALL !</a:t>
            </a:r>
          </a:p>
        </p:txBody>
      </p:sp>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4961272" y="507831"/>
            <a:ext cx="6934317" cy="8125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b="1" dirty="0">
                <a:solidFill>
                  <a:schemeClr val="accent4"/>
                </a:solidFill>
              </a:rPr>
              <a:t>Everything dramatically changed in last 100 years except our Education system. </a:t>
            </a:r>
            <a:endParaRPr lang="fr-FR" sz="2600" b="1" dirty="0">
              <a:solidFill>
                <a:schemeClr val="accent4"/>
              </a:solidFill>
            </a:endParaRPr>
          </a:p>
        </p:txBody>
      </p:sp>
      <p:pic>
        <p:nvPicPr>
          <p:cNvPr id="4" name="Picture 3">
            <a:extLst>
              <a:ext uri="{FF2B5EF4-FFF2-40B4-BE49-F238E27FC236}">
                <a16:creationId xmlns:a16="http://schemas.microsoft.com/office/drawing/2014/main" id="{60D97911-16FF-46A8-959A-975C172B6D3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3051" y="2845853"/>
            <a:ext cx="6095999" cy="2913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pic>
        <p:nvPicPr>
          <p:cNvPr id="6" name="Picture 5">
            <a:extLst>
              <a:ext uri="{FF2B5EF4-FFF2-40B4-BE49-F238E27FC236}">
                <a16:creationId xmlns:a16="http://schemas.microsoft.com/office/drawing/2014/main" id="{3054F505-CDFB-44DD-8498-5487315F22B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994785" y="2632563"/>
            <a:ext cx="4673809" cy="3339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
        <p:nvSpPr>
          <p:cNvPr id="7" name="Rectangle 6">
            <a:extLst>
              <a:ext uri="{FF2B5EF4-FFF2-40B4-BE49-F238E27FC236}">
                <a16:creationId xmlns:a16="http://schemas.microsoft.com/office/drawing/2014/main" id="{0F9F043F-8967-45FF-AFDB-EE5156B6C957}"/>
              </a:ext>
            </a:extLst>
          </p:cNvPr>
          <p:cNvSpPr/>
          <p:nvPr/>
        </p:nvSpPr>
        <p:spPr>
          <a:xfrm>
            <a:off x="451670" y="2460504"/>
            <a:ext cx="3490755" cy="369332"/>
          </a:xfrm>
          <a:prstGeom prst="rect">
            <a:avLst/>
          </a:prstGeom>
        </p:spPr>
        <p:txBody>
          <a:bodyPr wrap="square">
            <a:spAutoFit/>
          </a:bodyPr>
          <a:lstStyle/>
          <a:p>
            <a:r>
              <a:rPr lang="en-US" dirty="0">
                <a:solidFill>
                  <a:schemeClr val="bg1"/>
                </a:solidFill>
              </a:rPr>
              <a:t>Classroom in 1900</a:t>
            </a:r>
            <a:endParaRPr lang="en-US" dirty="0"/>
          </a:p>
        </p:txBody>
      </p:sp>
      <p:sp>
        <p:nvSpPr>
          <p:cNvPr id="14" name="Rectangle 13">
            <a:extLst>
              <a:ext uri="{FF2B5EF4-FFF2-40B4-BE49-F238E27FC236}">
                <a16:creationId xmlns:a16="http://schemas.microsoft.com/office/drawing/2014/main" id="{C7521B71-53E2-46F7-85D4-42AC584F610E}"/>
              </a:ext>
            </a:extLst>
          </p:cNvPr>
          <p:cNvSpPr/>
          <p:nvPr/>
        </p:nvSpPr>
        <p:spPr>
          <a:xfrm>
            <a:off x="7071498" y="2263231"/>
            <a:ext cx="3490755" cy="369332"/>
          </a:xfrm>
          <a:prstGeom prst="rect">
            <a:avLst/>
          </a:prstGeom>
        </p:spPr>
        <p:txBody>
          <a:bodyPr wrap="square">
            <a:spAutoFit/>
          </a:bodyPr>
          <a:lstStyle/>
          <a:p>
            <a:r>
              <a:rPr lang="en-US" dirty="0">
                <a:solidFill>
                  <a:schemeClr val="bg1"/>
                </a:solidFill>
              </a:rPr>
              <a:t>Classroom in 2000</a:t>
            </a:r>
            <a:endParaRPr lang="en-US" dirty="0"/>
          </a:p>
        </p:txBody>
      </p:sp>
    </p:spTree>
    <p:extLst>
      <p:ext uri="{BB962C8B-B14F-4D97-AF65-F5344CB8AC3E}">
        <p14:creationId xmlns:p14="http://schemas.microsoft.com/office/powerpoint/2010/main" val="25305461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5">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6 – Energy</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16</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Energy for all !</a:t>
            </a:r>
          </a:p>
        </p:txBody>
      </p:sp>
      <p:sp>
        <p:nvSpPr>
          <p:cNvPr id="2" name="TextBox 1">
            <a:extLst>
              <a:ext uri="{FF2B5EF4-FFF2-40B4-BE49-F238E27FC236}">
                <a16:creationId xmlns:a16="http://schemas.microsoft.com/office/drawing/2014/main" id="{793D78E4-5B55-453E-ADAB-23E47EAF9F8E}"/>
              </a:ext>
            </a:extLst>
          </p:cNvPr>
          <p:cNvSpPr txBox="1"/>
          <p:nvPr/>
        </p:nvSpPr>
        <p:spPr>
          <a:xfrm>
            <a:off x="7010885" y="2514619"/>
            <a:ext cx="4884704" cy="3970318"/>
          </a:xfrm>
          <a:prstGeom prst="rect">
            <a:avLst/>
          </a:prstGeom>
          <a:noFill/>
        </p:spPr>
        <p:txBody>
          <a:bodyPr wrap="square" rtlCol="0">
            <a:spAutoFit/>
          </a:bodyPr>
          <a:lstStyle/>
          <a:p>
            <a:pPr algn="just"/>
            <a:r>
              <a:rPr lang="en-US" dirty="0">
                <a:solidFill>
                  <a:schemeClr val="bg1"/>
                </a:solidFill>
              </a:rPr>
              <a:t>:: Reducing the actual consumption by 70% minimum is achievable through new products generations, changing habits (campaign of information) and better management through new technologies (Smart Management)</a:t>
            </a:r>
          </a:p>
          <a:p>
            <a:pPr algn="just"/>
            <a:r>
              <a:rPr lang="en-US" dirty="0">
                <a:solidFill>
                  <a:schemeClr val="bg1"/>
                </a:solidFill>
              </a:rPr>
              <a:t>:: Using Biomimicry to find new sources of energy</a:t>
            </a:r>
          </a:p>
          <a:p>
            <a:pPr algn="just"/>
            <a:r>
              <a:rPr lang="en-US" dirty="0">
                <a:solidFill>
                  <a:schemeClr val="bg1"/>
                </a:solidFill>
              </a:rPr>
              <a:t>:: Research &amp; development center in Blue Energy (in opposition to Green energy) in order to find the best economical solutions without side effects on the planet</a:t>
            </a:r>
          </a:p>
          <a:p>
            <a:pPr algn="just"/>
            <a:r>
              <a:rPr lang="en-US" dirty="0">
                <a:solidFill>
                  <a:schemeClr val="bg1"/>
                </a:solidFill>
              </a:rPr>
              <a:t>:: Delivering Energy to all by increasing the existing network.</a:t>
            </a:r>
          </a:p>
          <a:p>
            <a:pPr algn="just"/>
            <a:endParaRPr lang="en-US" dirty="0">
              <a:solidFill>
                <a:schemeClr val="bg1"/>
              </a:solidFill>
            </a:endParaRPr>
          </a:p>
        </p:txBody>
      </p:sp>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4961272" y="507831"/>
            <a:ext cx="6934317" cy="8125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b="1" dirty="0">
                <a:solidFill>
                  <a:schemeClr val="accent4"/>
                </a:solidFill>
              </a:rPr>
              <a:t>Nature produces its own energy without burning or consuming anything.</a:t>
            </a:r>
            <a:endParaRPr lang="fr-FR" sz="2600" b="1" dirty="0">
              <a:solidFill>
                <a:schemeClr val="accent4"/>
              </a:solidFill>
            </a:endParaRPr>
          </a:p>
        </p:txBody>
      </p:sp>
      <p:pic>
        <p:nvPicPr>
          <p:cNvPr id="4" name="Picture 3">
            <a:extLst>
              <a:ext uri="{FF2B5EF4-FFF2-40B4-BE49-F238E27FC236}">
                <a16:creationId xmlns:a16="http://schemas.microsoft.com/office/drawing/2014/main" id="{9F126206-43D8-4CA6-AAD8-9764A8B82FB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1153" y="2397681"/>
            <a:ext cx="6318463" cy="408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Tree>
    <p:extLst>
      <p:ext uri="{BB962C8B-B14F-4D97-AF65-F5344CB8AC3E}">
        <p14:creationId xmlns:p14="http://schemas.microsoft.com/office/powerpoint/2010/main" val="38091578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5">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7 – Economy Booster</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17</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Energy for all !</a:t>
            </a:r>
          </a:p>
        </p:txBody>
      </p:sp>
      <p:sp>
        <p:nvSpPr>
          <p:cNvPr id="2" name="TextBox 1">
            <a:extLst>
              <a:ext uri="{FF2B5EF4-FFF2-40B4-BE49-F238E27FC236}">
                <a16:creationId xmlns:a16="http://schemas.microsoft.com/office/drawing/2014/main" id="{793D78E4-5B55-453E-ADAB-23E47EAF9F8E}"/>
              </a:ext>
            </a:extLst>
          </p:cNvPr>
          <p:cNvSpPr txBox="1"/>
          <p:nvPr/>
        </p:nvSpPr>
        <p:spPr>
          <a:xfrm>
            <a:off x="5383762" y="2641759"/>
            <a:ext cx="6284831" cy="3139321"/>
          </a:xfrm>
          <a:prstGeom prst="rect">
            <a:avLst/>
          </a:prstGeom>
          <a:noFill/>
        </p:spPr>
        <p:txBody>
          <a:bodyPr wrap="square" rtlCol="0">
            <a:spAutoFit/>
          </a:bodyPr>
          <a:lstStyle/>
          <a:p>
            <a:pPr algn="just"/>
            <a:r>
              <a:rPr lang="en-US" dirty="0">
                <a:solidFill>
                  <a:schemeClr val="bg1"/>
                </a:solidFill>
              </a:rPr>
              <a:t>:: Planning the economical development through a long term vision</a:t>
            </a:r>
          </a:p>
          <a:p>
            <a:pPr algn="just"/>
            <a:r>
              <a:rPr lang="en-US" dirty="0">
                <a:solidFill>
                  <a:schemeClr val="bg1"/>
                </a:solidFill>
              </a:rPr>
              <a:t>:: Creating programs that will please human kind by offering what he is expected in terms of security, food and energy</a:t>
            </a:r>
          </a:p>
          <a:p>
            <a:pPr algn="just"/>
            <a:r>
              <a:rPr lang="en-US" dirty="0">
                <a:solidFill>
                  <a:schemeClr val="bg1"/>
                </a:solidFill>
              </a:rPr>
              <a:t>:: Putting the Human at the center of the development, increasing the feeling to be part of the community (social network)</a:t>
            </a:r>
          </a:p>
          <a:p>
            <a:pPr algn="just"/>
            <a:r>
              <a:rPr lang="en-US" dirty="0">
                <a:solidFill>
                  <a:schemeClr val="bg1"/>
                </a:solidFill>
              </a:rPr>
              <a:t>:: Creating special economic zones in order to be attractive for investors and entrepreneurs</a:t>
            </a:r>
          </a:p>
          <a:p>
            <a:pPr algn="just"/>
            <a:r>
              <a:rPr lang="en-US" dirty="0">
                <a:solidFill>
                  <a:schemeClr val="bg1"/>
                </a:solidFill>
              </a:rPr>
              <a:t>:: Creating Iconic projects in order to attract in no time the eyes of the world on the country</a:t>
            </a:r>
          </a:p>
        </p:txBody>
      </p:sp>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5025163" y="720197"/>
            <a:ext cx="6934317" cy="8125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b="1" dirty="0">
                <a:solidFill>
                  <a:schemeClr val="accent4"/>
                </a:solidFill>
              </a:rPr>
              <a:t>Each part of a city can become a fantastic motor to boost the economy</a:t>
            </a:r>
            <a:endParaRPr lang="fr-FR" sz="2600" b="1" dirty="0">
              <a:solidFill>
                <a:schemeClr val="accent4"/>
              </a:solidFill>
            </a:endParaRPr>
          </a:p>
        </p:txBody>
      </p:sp>
      <p:pic>
        <p:nvPicPr>
          <p:cNvPr id="5" name="Picture 4">
            <a:extLst>
              <a:ext uri="{FF2B5EF4-FFF2-40B4-BE49-F238E27FC236}">
                <a16:creationId xmlns:a16="http://schemas.microsoft.com/office/drawing/2014/main" id="{A435C823-BD96-4826-9C72-9070EF0F8522}"/>
              </a:ext>
            </a:extLst>
          </p:cNvPr>
          <p:cNvPicPr>
            <a:picLocks noChangeAspect="1"/>
          </p:cNvPicPr>
          <p:nvPr/>
        </p:nvPicPr>
        <p:blipFill rotWithShape="1">
          <a:blip r:embed="rId3">
            <a:extLst>
              <a:ext uri="{28A0092B-C50C-407E-A947-70E740481C1C}">
                <a14:useLocalDpi xmlns:a14="http://schemas.microsoft.com/office/drawing/2010/main" val="0"/>
              </a:ext>
            </a:extLst>
          </a:blip>
          <a:srcRect l="17208" r="13195"/>
          <a:stretch/>
        </p:blipFill>
        <p:spPr>
          <a:xfrm>
            <a:off x="320848" y="2349669"/>
            <a:ext cx="4640424"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Tree>
    <p:extLst>
      <p:ext uri="{BB962C8B-B14F-4D97-AF65-F5344CB8AC3E}">
        <p14:creationId xmlns:p14="http://schemas.microsoft.com/office/powerpoint/2010/main" val="914589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5">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7 – Economy Booster</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18</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Energy for all !</a:t>
            </a:r>
          </a:p>
        </p:txBody>
      </p:sp>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5148697" y="857906"/>
            <a:ext cx="6519897" cy="8125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b="1" dirty="0">
                <a:solidFill>
                  <a:schemeClr val="accent4"/>
                </a:solidFill>
              </a:rPr>
              <a:t>Different types of projects considered as real Motor to boost the economy</a:t>
            </a:r>
            <a:endParaRPr lang="fr-FR" sz="2600" b="1" dirty="0">
              <a:solidFill>
                <a:schemeClr val="accent4"/>
              </a:solidFill>
            </a:endParaRPr>
          </a:p>
        </p:txBody>
      </p:sp>
      <p:pic>
        <p:nvPicPr>
          <p:cNvPr id="4" name="Picture 3">
            <a:extLst>
              <a:ext uri="{FF2B5EF4-FFF2-40B4-BE49-F238E27FC236}">
                <a16:creationId xmlns:a16="http://schemas.microsoft.com/office/drawing/2014/main" id="{72C17DAD-A575-4020-99BE-ABC47D1F17A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2519" y="3131341"/>
            <a:ext cx="4623654" cy="2568697"/>
          </a:xfrm>
          <a:prstGeom prst="rect">
            <a:avLst/>
          </a:prstGeom>
        </p:spPr>
      </p:pic>
      <p:pic>
        <p:nvPicPr>
          <p:cNvPr id="7" name="Picture 6">
            <a:extLst>
              <a:ext uri="{FF2B5EF4-FFF2-40B4-BE49-F238E27FC236}">
                <a16:creationId xmlns:a16="http://schemas.microsoft.com/office/drawing/2014/main" id="{75109207-725F-4B90-95AB-D3C8A6B5B3D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06752" y="3131341"/>
            <a:ext cx="2568698" cy="2587991"/>
          </a:xfrm>
          <a:prstGeom prst="rect">
            <a:avLst/>
          </a:prstGeom>
        </p:spPr>
      </p:pic>
      <p:pic>
        <p:nvPicPr>
          <p:cNvPr id="9" name="Picture 8">
            <a:extLst>
              <a:ext uri="{FF2B5EF4-FFF2-40B4-BE49-F238E27FC236}">
                <a16:creationId xmlns:a16="http://schemas.microsoft.com/office/drawing/2014/main" id="{18C3985A-9B45-4B22-8985-AC90EB0AD7A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924178" y="3131342"/>
            <a:ext cx="3854554" cy="2568696"/>
          </a:xfrm>
          <a:prstGeom prst="rect">
            <a:avLst/>
          </a:prstGeom>
        </p:spPr>
      </p:pic>
      <p:sp>
        <p:nvSpPr>
          <p:cNvPr id="16" name="Rectangle 15">
            <a:extLst>
              <a:ext uri="{FF2B5EF4-FFF2-40B4-BE49-F238E27FC236}">
                <a16:creationId xmlns:a16="http://schemas.microsoft.com/office/drawing/2014/main" id="{50B0D9E8-DB2D-4DCC-8016-12431DBDE7AC}"/>
              </a:ext>
            </a:extLst>
          </p:cNvPr>
          <p:cNvSpPr/>
          <p:nvPr/>
        </p:nvSpPr>
        <p:spPr>
          <a:xfrm>
            <a:off x="339704" y="2754392"/>
            <a:ext cx="4516470" cy="369332"/>
          </a:xfrm>
          <a:prstGeom prst="rect">
            <a:avLst/>
          </a:prstGeom>
        </p:spPr>
        <p:txBody>
          <a:bodyPr wrap="square">
            <a:spAutoFit/>
          </a:bodyPr>
          <a:lstStyle/>
          <a:p>
            <a:r>
              <a:rPr lang="en-US" dirty="0">
                <a:solidFill>
                  <a:schemeClr val="bg1"/>
                </a:solidFill>
              </a:rPr>
              <a:t>Paris train station (Nord)</a:t>
            </a:r>
            <a:endParaRPr lang="en-US" dirty="0"/>
          </a:p>
        </p:txBody>
      </p:sp>
      <p:sp>
        <p:nvSpPr>
          <p:cNvPr id="17" name="Rectangle 16">
            <a:extLst>
              <a:ext uri="{FF2B5EF4-FFF2-40B4-BE49-F238E27FC236}">
                <a16:creationId xmlns:a16="http://schemas.microsoft.com/office/drawing/2014/main" id="{6DAAF515-3BEA-4F44-A79E-D8651717F8B4}"/>
              </a:ext>
            </a:extLst>
          </p:cNvPr>
          <p:cNvSpPr/>
          <p:nvPr/>
        </p:nvSpPr>
        <p:spPr>
          <a:xfrm>
            <a:off x="5106752" y="2746590"/>
            <a:ext cx="2568698" cy="369332"/>
          </a:xfrm>
          <a:prstGeom prst="rect">
            <a:avLst/>
          </a:prstGeom>
        </p:spPr>
        <p:txBody>
          <a:bodyPr wrap="square">
            <a:spAutoFit/>
          </a:bodyPr>
          <a:lstStyle/>
          <a:p>
            <a:r>
              <a:rPr lang="en-US" dirty="0">
                <a:solidFill>
                  <a:schemeClr val="bg1"/>
                </a:solidFill>
              </a:rPr>
              <a:t>Burj Al Arab Dubai</a:t>
            </a:r>
            <a:endParaRPr lang="en-US" dirty="0"/>
          </a:p>
        </p:txBody>
      </p:sp>
      <p:sp>
        <p:nvSpPr>
          <p:cNvPr id="18" name="Rectangle 17">
            <a:extLst>
              <a:ext uri="{FF2B5EF4-FFF2-40B4-BE49-F238E27FC236}">
                <a16:creationId xmlns:a16="http://schemas.microsoft.com/office/drawing/2014/main" id="{C38C603E-50A2-4741-B884-2358F7245D4F}"/>
              </a:ext>
            </a:extLst>
          </p:cNvPr>
          <p:cNvSpPr/>
          <p:nvPr/>
        </p:nvSpPr>
        <p:spPr>
          <a:xfrm>
            <a:off x="7924178" y="2747742"/>
            <a:ext cx="3854554" cy="369332"/>
          </a:xfrm>
          <a:prstGeom prst="rect">
            <a:avLst/>
          </a:prstGeom>
        </p:spPr>
        <p:txBody>
          <a:bodyPr wrap="square">
            <a:spAutoFit/>
          </a:bodyPr>
          <a:lstStyle/>
          <a:p>
            <a:r>
              <a:rPr lang="en-US" dirty="0">
                <a:solidFill>
                  <a:schemeClr val="bg1"/>
                </a:solidFill>
              </a:rPr>
              <a:t>Tangier MED Free Zone Morocco</a:t>
            </a:r>
            <a:endParaRPr lang="en-US" dirty="0"/>
          </a:p>
        </p:txBody>
      </p:sp>
    </p:spTree>
    <p:extLst>
      <p:ext uri="{BB962C8B-B14F-4D97-AF65-F5344CB8AC3E}">
        <p14:creationId xmlns:p14="http://schemas.microsoft.com/office/powerpoint/2010/main" val="32111307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5">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335412" y="652481"/>
            <a:ext cx="9580106" cy="2308324"/>
          </a:xfrm>
        </p:spPr>
        <p:txBody>
          <a:bodyPr/>
          <a:lstStyle/>
          <a:p>
            <a:r>
              <a:rPr lang="en-US" sz="8000" dirty="0"/>
              <a:t>The 7 Pillars of</a:t>
            </a:r>
            <a:br>
              <a:rPr lang="en-US" sz="8000" dirty="0"/>
            </a:br>
            <a:r>
              <a:rPr lang="en-US" sz="8000" dirty="0"/>
              <a:t>Circular Economy</a:t>
            </a: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19</a:t>
            </a:fld>
            <a:endParaRPr lang="en-US" dirty="0"/>
          </a:p>
        </p:txBody>
      </p:sp>
    </p:spTree>
    <p:extLst>
      <p:ext uri="{BB962C8B-B14F-4D97-AF65-F5344CB8AC3E}">
        <p14:creationId xmlns:p14="http://schemas.microsoft.com/office/powerpoint/2010/main" val="251083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2</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pic>
        <p:nvPicPr>
          <p:cNvPr id="10" name="Picture 9">
            <a:extLst>
              <a:ext uri="{FF2B5EF4-FFF2-40B4-BE49-F238E27FC236}">
                <a16:creationId xmlns:a16="http://schemas.microsoft.com/office/drawing/2014/main" id="{EBE2E7FE-49E0-47D8-ADD6-2CB44C74FF9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5438394" cy="6858000"/>
          </a:xfrm>
          <a:prstGeom prst="rect">
            <a:avLst/>
          </a:prstGeom>
        </p:spPr>
      </p:pic>
      <p:sp>
        <p:nvSpPr>
          <p:cNvPr id="11" name="TextBox 10">
            <a:extLst>
              <a:ext uri="{FF2B5EF4-FFF2-40B4-BE49-F238E27FC236}">
                <a16:creationId xmlns:a16="http://schemas.microsoft.com/office/drawing/2014/main" id="{C6BF9660-0B28-41B2-818D-F18EA15C46D3}"/>
              </a:ext>
            </a:extLst>
          </p:cNvPr>
          <p:cNvSpPr txBox="1"/>
          <p:nvPr/>
        </p:nvSpPr>
        <p:spPr>
          <a:xfrm>
            <a:off x="6096000" y="165354"/>
            <a:ext cx="5497585" cy="6555641"/>
          </a:xfrm>
          <a:prstGeom prst="rect">
            <a:avLst/>
          </a:prstGeom>
          <a:noFill/>
        </p:spPr>
        <p:txBody>
          <a:bodyPr wrap="square" rtlCol="0">
            <a:spAutoFit/>
          </a:bodyPr>
          <a:lstStyle/>
          <a:p>
            <a:pPr algn="just"/>
            <a:r>
              <a:rPr lang="en-US" sz="2000" dirty="0">
                <a:solidFill>
                  <a:schemeClr val="bg1"/>
                </a:solidFill>
              </a:rPr>
              <a:t>I dedicate  this document to </a:t>
            </a:r>
            <a:r>
              <a:rPr lang="en-US" sz="2000" b="1" dirty="0">
                <a:solidFill>
                  <a:schemeClr val="bg1"/>
                </a:solidFill>
              </a:rPr>
              <a:t>H.E. Sheikh Tarek M. </a:t>
            </a:r>
            <a:r>
              <a:rPr lang="en-US" sz="2000" b="1" dirty="0" err="1">
                <a:solidFill>
                  <a:schemeClr val="bg1"/>
                </a:solidFill>
              </a:rPr>
              <a:t>Binladen</a:t>
            </a:r>
            <a:r>
              <a:rPr lang="en-US" sz="2000" dirty="0">
                <a:solidFill>
                  <a:schemeClr val="bg1"/>
                </a:solidFill>
              </a:rPr>
              <a:t>.</a:t>
            </a:r>
          </a:p>
          <a:p>
            <a:pPr algn="just"/>
            <a:r>
              <a:rPr lang="en-US" sz="2000" dirty="0">
                <a:solidFill>
                  <a:schemeClr val="bg1"/>
                </a:solidFill>
              </a:rPr>
              <a:t>Sheikh Tarek is truly a visionary  in development and a pioneer in Smart Cities concept and design. He created Al Noor City more than 20 years ago which was the inspiration behind most of the actual Smart Cities development worldwide.</a:t>
            </a:r>
          </a:p>
          <a:p>
            <a:pPr algn="just"/>
            <a:r>
              <a:rPr lang="en-US" sz="2000" dirty="0">
                <a:solidFill>
                  <a:schemeClr val="bg1"/>
                </a:solidFill>
              </a:rPr>
              <a:t>Sheikh Tarek is from a great Family who has contributed a great deal in the developments in Saudi Arabia, and various places including Dubai.</a:t>
            </a:r>
          </a:p>
          <a:p>
            <a:pPr algn="just"/>
            <a:r>
              <a:rPr lang="en-US" sz="2000" dirty="0">
                <a:solidFill>
                  <a:schemeClr val="bg1"/>
                </a:solidFill>
              </a:rPr>
              <a:t>I have had the opportunity to work for His Excellency for the last 17 years.</a:t>
            </a:r>
          </a:p>
          <a:p>
            <a:pPr algn="just"/>
            <a:r>
              <a:rPr lang="en-US" sz="2000" dirty="0">
                <a:solidFill>
                  <a:schemeClr val="bg1"/>
                </a:solidFill>
              </a:rPr>
              <a:t>Following his recommendations and guidance, I devote my time everyday to figure out how we can bring simple and efficient solutions for a better and a more sustainable society.</a:t>
            </a:r>
          </a:p>
          <a:p>
            <a:pPr algn="just"/>
            <a:endParaRPr lang="en-US" sz="2000" dirty="0">
              <a:solidFill>
                <a:schemeClr val="bg1"/>
              </a:solidFill>
            </a:endParaRPr>
          </a:p>
          <a:p>
            <a:pPr algn="just"/>
            <a:r>
              <a:rPr lang="en-US" sz="2000" dirty="0" err="1">
                <a:solidFill>
                  <a:schemeClr val="bg1"/>
                </a:solidFill>
              </a:rPr>
              <a:t>Amédée</a:t>
            </a:r>
            <a:r>
              <a:rPr lang="en-US" sz="2000" dirty="0">
                <a:solidFill>
                  <a:schemeClr val="bg1"/>
                </a:solidFill>
              </a:rPr>
              <a:t> </a:t>
            </a:r>
            <a:r>
              <a:rPr lang="en-US" sz="2000" dirty="0" err="1">
                <a:solidFill>
                  <a:schemeClr val="bg1"/>
                </a:solidFill>
              </a:rPr>
              <a:t>Santalo</a:t>
            </a:r>
            <a:endParaRPr lang="en-US" sz="2000" dirty="0">
              <a:solidFill>
                <a:schemeClr val="bg1"/>
              </a:solidFill>
            </a:endParaRPr>
          </a:p>
          <a:p>
            <a:pPr algn="just"/>
            <a:r>
              <a:rPr lang="en-US" sz="2000" dirty="0">
                <a:solidFill>
                  <a:schemeClr val="bg1"/>
                </a:solidFill>
              </a:rPr>
              <a:t>Adviser to H.E. Sheikh Tarek M. </a:t>
            </a:r>
            <a:r>
              <a:rPr lang="en-US" sz="2000" dirty="0" err="1">
                <a:solidFill>
                  <a:schemeClr val="bg1"/>
                </a:solidFill>
              </a:rPr>
              <a:t>Binladen</a:t>
            </a:r>
            <a:endParaRPr lang="en-US" sz="2000" dirty="0">
              <a:solidFill>
                <a:schemeClr val="bg1"/>
              </a:solidFill>
            </a:endParaRPr>
          </a:p>
        </p:txBody>
      </p:sp>
    </p:spTree>
    <p:extLst>
      <p:ext uri="{BB962C8B-B14F-4D97-AF65-F5344CB8AC3E}">
        <p14:creationId xmlns:p14="http://schemas.microsoft.com/office/powerpoint/2010/main" val="23761056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20</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
        <p:nvSpPr>
          <p:cNvPr id="5" name="Title 6">
            <a:extLst>
              <a:ext uri="{FF2B5EF4-FFF2-40B4-BE49-F238E27FC236}">
                <a16:creationId xmlns:a16="http://schemas.microsoft.com/office/drawing/2014/main" id="{70EEECAE-764B-4F73-856D-D15DBA5A62FE}"/>
              </a:ext>
            </a:extLst>
          </p:cNvPr>
          <p:cNvSpPr txBox="1">
            <a:spLocks/>
          </p:cNvSpPr>
          <p:nvPr/>
        </p:nvSpPr>
        <p:spPr>
          <a:xfrm>
            <a:off x="3171735" y="376342"/>
            <a:ext cx="8804365" cy="580653"/>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r>
              <a:rPr lang="en-US" dirty="0">
                <a:solidFill>
                  <a:schemeClr val="accent4"/>
                </a:solidFill>
              </a:rPr>
              <a:t>The 7 Pillars of Circular Economy</a:t>
            </a:r>
          </a:p>
        </p:txBody>
      </p:sp>
      <p:sp>
        <p:nvSpPr>
          <p:cNvPr id="6" name="TextBox 5">
            <a:extLst>
              <a:ext uri="{FF2B5EF4-FFF2-40B4-BE49-F238E27FC236}">
                <a16:creationId xmlns:a16="http://schemas.microsoft.com/office/drawing/2014/main" id="{74B1E24F-BE9C-4580-BD02-0E5633182485}"/>
              </a:ext>
            </a:extLst>
          </p:cNvPr>
          <p:cNvSpPr txBox="1"/>
          <p:nvPr/>
        </p:nvSpPr>
        <p:spPr>
          <a:xfrm>
            <a:off x="419450" y="1642193"/>
            <a:ext cx="6401228" cy="4801314"/>
          </a:xfrm>
          <a:prstGeom prst="rect">
            <a:avLst/>
          </a:prstGeom>
          <a:noFill/>
        </p:spPr>
        <p:txBody>
          <a:bodyPr wrap="square" rtlCol="0">
            <a:spAutoFit/>
          </a:bodyPr>
          <a:lstStyle/>
          <a:p>
            <a:r>
              <a:rPr lang="en-US" b="1" dirty="0">
                <a:solidFill>
                  <a:schemeClr val="bg1"/>
                </a:solidFill>
                <a:latin typeface="Lucida Sans" panose="020B0602030504020204" pitchFamily="34" charset="0"/>
              </a:rPr>
              <a:t>1 – Material are cycled on renewable sources</a:t>
            </a:r>
          </a:p>
          <a:p>
            <a:endParaRPr lang="en-US" b="1" dirty="0">
              <a:solidFill>
                <a:schemeClr val="bg1"/>
              </a:solidFill>
              <a:latin typeface="Lucida Sans" panose="020B0602030504020204" pitchFamily="34" charset="0"/>
            </a:endParaRPr>
          </a:p>
          <a:p>
            <a:r>
              <a:rPr lang="en-US" b="1" dirty="0">
                <a:solidFill>
                  <a:schemeClr val="bg1"/>
                </a:solidFill>
                <a:latin typeface="Lucida Sans" panose="020B0602030504020204" pitchFamily="34" charset="0"/>
              </a:rPr>
              <a:t>2 – All Energy is based on renewable sources</a:t>
            </a:r>
          </a:p>
          <a:p>
            <a:endParaRPr lang="en-US" b="1" dirty="0">
              <a:solidFill>
                <a:schemeClr val="bg1"/>
              </a:solidFill>
              <a:latin typeface="Lucida Sans" panose="020B0602030504020204" pitchFamily="34" charset="0"/>
            </a:endParaRPr>
          </a:p>
          <a:p>
            <a:r>
              <a:rPr lang="en-US" b="1" dirty="0">
                <a:solidFill>
                  <a:schemeClr val="bg1"/>
                </a:solidFill>
                <a:latin typeface="Lucida Sans" panose="020B0602030504020204" pitchFamily="34" charset="0"/>
              </a:rPr>
              <a:t>3 – Biodiversity is supported and enhanced through all Human activities</a:t>
            </a:r>
          </a:p>
          <a:p>
            <a:endParaRPr lang="en-US" b="1" dirty="0">
              <a:solidFill>
                <a:schemeClr val="bg1"/>
              </a:solidFill>
              <a:latin typeface="Lucida Sans" panose="020B0602030504020204" pitchFamily="34" charset="0"/>
            </a:endParaRPr>
          </a:p>
          <a:p>
            <a:r>
              <a:rPr lang="en-US" b="1" dirty="0">
                <a:solidFill>
                  <a:schemeClr val="bg1"/>
                </a:solidFill>
                <a:latin typeface="Lucida Sans" panose="020B0602030504020204" pitchFamily="34" charset="0"/>
              </a:rPr>
              <a:t>4 – Society and culture are preserved</a:t>
            </a:r>
          </a:p>
          <a:p>
            <a:endParaRPr lang="en-US" b="1" dirty="0">
              <a:solidFill>
                <a:schemeClr val="bg1"/>
              </a:solidFill>
              <a:latin typeface="Lucida Sans" panose="020B0602030504020204" pitchFamily="34" charset="0"/>
            </a:endParaRPr>
          </a:p>
          <a:p>
            <a:r>
              <a:rPr lang="en-US" b="1" dirty="0">
                <a:solidFill>
                  <a:schemeClr val="bg1"/>
                </a:solidFill>
                <a:latin typeface="Lucida Sans" panose="020B0602030504020204" pitchFamily="34" charset="0"/>
              </a:rPr>
              <a:t>5 – The health and wellbeing of Humans and other species are supported</a:t>
            </a:r>
          </a:p>
          <a:p>
            <a:endParaRPr lang="en-US" b="1" dirty="0">
              <a:solidFill>
                <a:schemeClr val="bg1"/>
              </a:solidFill>
              <a:latin typeface="Lucida Sans" panose="020B0602030504020204" pitchFamily="34" charset="0"/>
            </a:endParaRPr>
          </a:p>
          <a:p>
            <a:r>
              <a:rPr lang="en-US" b="1" dirty="0">
                <a:solidFill>
                  <a:schemeClr val="bg1"/>
                </a:solidFill>
                <a:latin typeface="Lucida Sans" panose="020B0602030504020204" pitchFamily="34" charset="0"/>
              </a:rPr>
              <a:t>6 – Human activities generate value in measures beyond just financial</a:t>
            </a:r>
          </a:p>
          <a:p>
            <a:endParaRPr lang="en-US" b="1" dirty="0">
              <a:solidFill>
                <a:schemeClr val="bg1"/>
              </a:solidFill>
              <a:latin typeface="Lucida Sans" panose="020B0602030504020204" pitchFamily="34" charset="0"/>
            </a:endParaRPr>
          </a:p>
          <a:p>
            <a:r>
              <a:rPr lang="en-US" b="1" dirty="0">
                <a:solidFill>
                  <a:schemeClr val="bg1"/>
                </a:solidFill>
                <a:latin typeface="Lucida Sans" panose="020B0602030504020204" pitchFamily="34" charset="0"/>
              </a:rPr>
              <a:t>7 – The economic system is inherently adaptable and resilient</a:t>
            </a:r>
          </a:p>
        </p:txBody>
      </p:sp>
      <p:sp>
        <p:nvSpPr>
          <p:cNvPr id="8" name="Rectangle 7">
            <a:extLst>
              <a:ext uri="{FF2B5EF4-FFF2-40B4-BE49-F238E27FC236}">
                <a16:creationId xmlns:a16="http://schemas.microsoft.com/office/drawing/2014/main" id="{E802AAD2-F3D0-4550-8371-A5F3C65C68BC}"/>
              </a:ext>
            </a:extLst>
          </p:cNvPr>
          <p:cNvSpPr/>
          <p:nvPr/>
        </p:nvSpPr>
        <p:spPr>
          <a:xfrm>
            <a:off x="0" y="6310575"/>
            <a:ext cx="12191999" cy="400110"/>
          </a:xfrm>
          <a:prstGeom prst="rect">
            <a:avLst/>
          </a:prstGeom>
        </p:spPr>
        <p:txBody>
          <a:bodyPr wrap="square">
            <a:spAutoFit/>
          </a:bodyPr>
          <a:lstStyle/>
          <a:p>
            <a:pPr algn="ctr"/>
            <a:r>
              <a:rPr lang="en-US" sz="2000" b="1" dirty="0">
                <a:solidFill>
                  <a:schemeClr val="accent4"/>
                </a:solidFill>
                <a:latin typeface="Lucida Sans" panose="020B0602030504020204" pitchFamily="34" charset="0"/>
              </a:rPr>
              <a:t>Managed &amp; Optimized by New Technologies </a:t>
            </a:r>
            <a:endParaRPr lang="en-US" sz="2000" dirty="0">
              <a:solidFill>
                <a:schemeClr val="accent4"/>
              </a:solidFill>
            </a:endParaRPr>
          </a:p>
        </p:txBody>
      </p:sp>
      <p:pic>
        <p:nvPicPr>
          <p:cNvPr id="7" name="Picture 6">
            <a:extLst>
              <a:ext uri="{FF2B5EF4-FFF2-40B4-BE49-F238E27FC236}">
                <a16:creationId xmlns:a16="http://schemas.microsoft.com/office/drawing/2014/main" id="{B243E7D7-4C08-43BF-8006-A3F1CA69F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754" y="1462790"/>
            <a:ext cx="4508001" cy="4727457"/>
          </a:xfrm>
          <a:prstGeom prst="rect">
            <a:avLst/>
          </a:prstGeom>
        </p:spPr>
      </p:pic>
      <p:sp>
        <p:nvSpPr>
          <p:cNvPr id="10" name="TextBox 9">
            <a:extLst>
              <a:ext uri="{FF2B5EF4-FFF2-40B4-BE49-F238E27FC236}">
                <a16:creationId xmlns:a16="http://schemas.microsoft.com/office/drawing/2014/main" id="{F0CFA4B7-6F75-47E5-8944-BFE1E5BA99BD}"/>
              </a:ext>
            </a:extLst>
          </p:cNvPr>
          <p:cNvSpPr txBox="1"/>
          <p:nvPr/>
        </p:nvSpPr>
        <p:spPr>
          <a:xfrm>
            <a:off x="419449" y="6425335"/>
            <a:ext cx="2752286" cy="276999"/>
          </a:xfrm>
          <a:prstGeom prst="rect">
            <a:avLst/>
          </a:prstGeom>
          <a:noFill/>
        </p:spPr>
        <p:txBody>
          <a:bodyPr wrap="square" rtlCol="0">
            <a:spAutoFit/>
          </a:bodyPr>
          <a:lstStyle/>
          <a:p>
            <a:r>
              <a:rPr lang="en-US" sz="1200" dirty="0">
                <a:solidFill>
                  <a:schemeClr val="tx2">
                    <a:lumMod val="40000"/>
                    <a:lumOff val="60000"/>
                  </a:schemeClr>
                </a:solidFill>
              </a:rPr>
              <a:t>Source : www.greenbiz.com</a:t>
            </a:r>
          </a:p>
        </p:txBody>
      </p:sp>
    </p:spTree>
    <p:extLst>
      <p:ext uri="{BB962C8B-B14F-4D97-AF65-F5344CB8AC3E}">
        <p14:creationId xmlns:p14="http://schemas.microsoft.com/office/powerpoint/2010/main" val="7612747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In Conclusion</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21</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Let’s go Next step !</a:t>
            </a:r>
          </a:p>
        </p:txBody>
      </p:sp>
      <p:sp>
        <p:nvSpPr>
          <p:cNvPr id="15" name="Text Placeholder 13">
            <a:extLst>
              <a:ext uri="{FF2B5EF4-FFF2-40B4-BE49-F238E27FC236}">
                <a16:creationId xmlns:a16="http://schemas.microsoft.com/office/drawing/2014/main" id="{B364E984-589D-4158-83F9-E037794C315A}"/>
              </a:ext>
            </a:extLst>
          </p:cNvPr>
          <p:cNvSpPr txBox="1">
            <a:spLocks/>
          </p:cNvSpPr>
          <p:nvPr/>
        </p:nvSpPr>
        <p:spPr>
          <a:xfrm>
            <a:off x="5141167" y="857906"/>
            <a:ext cx="6696955" cy="8125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b="1" dirty="0">
                <a:solidFill>
                  <a:schemeClr val="accent4"/>
                </a:solidFill>
              </a:rPr>
              <a:t>Development is about a certain size and a long term vision</a:t>
            </a:r>
            <a:endParaRPr lang="fr-FR" sz="2600" b="1" dirty="0">
              <a:solidFill>
                <a:schemeClr val="accent4"/>
              </a:solidFill>
            </a:endParaRPr>
          </a:p>
        </p:txBody>
      </p:sp>
      <p:sp>
        <p:nvSpPr>
          <p:cNvPr id="16" name="Rectangle 15">
            <a:extLst>
              <a:ext uri="{FF2B5EF4-FFF2-40B4-BE49-F238E27FC236}">
                <a16:creationId xmlns:a16="http://schemas.microsoft.com/office/drawing/2014/main" id="{50B0D9E8-DB2D-4DCC-8016-12431DBDE7AC}"/>
              </a:ext>
            </a:extLst>
          </p:cNvPr>
          <p:cNvSpPr/>
          <p:nvPr/>
        </p:nvSpPr>
        <p:spPr>
          <a:xfrm>
            <a:off x="871548" y="2399866"/>
            <a:ext cx="10343847" cy="3693319"/>
          </a:xfrm>
          <a:prstGeom prst="rect">
            <a:avLst/>
          </a:prstGeom>
        </p:spPr>
        <p:txBody>
          <a:bodyPr wrap="square">
            <a:spAutoFit/>
          </a:bodyPr>
          <a:lstStyle/>
          <a:p>
            <a:r>
              <a:rPr lang="en-US" dirty="0">
                <a:solidFill>
                  <a:schemeClr val="bg1"/>
                </a:solidFill>
              </a:rPr>
              <a:t>A developer has a long term vision, designing the proper projects with the right timeline and program to insure the success of each steps. </a:t>
            </a:r>
          </a:p>
          <a:p>
            <a:r>
              <a:rPr lang="en-US" dirty="0">
                <a:solidFill>
                  <a:schemeClr val="bg1"/>
                </a:solidFill>
              </a:rPr>
              <a:t>Only a visionary person with a great experience can be the conductor of a prosperous sustainable economy.</a:t>
            </a:r>
          </a:p>
          <a:p>
            <a:endParaRPr lang="en-US" dirty="0">
              <a:solidFill>
                <a:schemeClr val="bg1"/>
              </a:solidFill>
            </a:endParaRPr>
          </a:p>
          <a:p>
            <a:r>
              <a:rPr lang="en-US" dirty="0">
                <a:solidFill>
                  <a:schemeClr val="bg1"/>
                </a:solidFill>
              </a:rPr>
              <a:t>Smart development is about Human beings, its basic needs and priorities. Technologies are here to increase its efficiency through a Smart management.</a:t>
            </a:r>
          </a:p>
          <a:p>
            <a:endParaRPr lang="en-US" dirty="0">
              <a:solidFill>
                <a:schemeClr val="bg1"/>
              </a:solidFill>
            </a:endParaRPr>
          </a:p>
          <a:p>
            <a:r>
              <a:rPr lang="en-US" dirty="0">
                <a:solidFill>
                  <a:schemeClr val="bg1"/>
                </a:solidFill>
              </a:rPr>
              <a:t>Putting back Humans at the center of the development will guaranty the most pleasant, comfortable,  safe and healthy place to live in. </a:t>
            </a:r>
          </a:p>
          <a:p>
            <a:endParaRPr lang="en-US" dirty="0">
              <a:solidFill>
                <a:schemeClr val="bg1"/>
              </a:solidFill>
            </a:endParaRPr>
          </a:p>
          <a:p>
            <a:r>
              <a:rPr lang="en-US" dirty="0">
                <a:solidFill>
                  <a:schemeClr val="bg1"/>
                </a:solidFill>
              </a:rPr>
              <a:t>Nature does not produce waste, does not have unemployment, does not create pollution and does not harm the planet to create its energy … Nature is our source of inspiration !</a:t>
            </a:r>
            <a:endParaRPr lang="en-US" dirty="0"/>
          </a:p>
        </p:txBody>
      </p:sp>
    </p:spTree>
    <p:extLst>
      <p:ext uri="{BB962C8B-B14F-4D97-AF65-F5344CB8AC3E}">
        <p14:creationId xmlns:p14="http://schemas.microsoft.com/office/powerpoint/2010/main" val="38396970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5">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15" grpId="0" build="p"/>
      <p:bldP spid="15"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34BDD74C-5263-464C-AA3C-D945D23978FF}"/>
              </a:ext>
            </a:extLst>
          </p:cNvPr>
          <p:cNvSpPr txBox="1">
            <a:spLocks/>
          </p:cNvSpPr>
          <p:nvPr/>
        </p:nvSpPr>
        <p:spPr>
          <a:xfrm>
            <a:off x="5973403" y="4209776"/>
            <a:ext cx="5756957" cy="927824"/>
          </a:xfrm>
          <a:prstGeom prst="rect">
            <a:avLst/>
          </a:prstGeom>
        </p:spPr>
        <p:txBody>
          <a:bodyPr vert="horz" lIns="457200" tIns="45720" rIns="457200" bIns="4572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pPr algn="r"/>
            <a:r>
              <a:rPr lang="en-US" dirty="0"/>
              <a:t>THANK YOU</a:t>
            </a:r>
          </a:p>
        </p:txBody>
      </p:sp>
      <p:sp>
        <p:nvSpPr>
          <p:cNvPr id="6" name="TextBox 5">
            <a:extLst>
              <a:ext uri="{FF2B5EF4-FFF2-40B4-BE49-F238E27FC236}">
                <a16:creationId xmlns:a16="http://schemas.microsoft.com/office/drawing/2014/main" id="{E7486AC5-047D-4667-A270-6A68BA7AF163}"/>
              </a:ext>
            </a:extLst>
          </p:cNvPr>
          <p:cNvSpPr txBox="1"/>
          <p:nvPr/>
        </p:nvSpPr>
        <p:spPr>
          <a:xfrm>
            <a:off x="2373085" y="1415655"/>
            <a:ext cx="5497585" cy="3416320"/>
          </a:xfrm>
          <a:prstGeom prst="rect">
            <a:avLst/>
          </a:prstGeom>
          <a:noFill/>
        </p:spPr>
        <p:txBody>
          <a:bodyPr wrap="square" rtlCol="0">
            <a:spAutoFit/>
          </a:bodyPr>
          <a:lstStyle/>
          <a:p>
            <a:pPr algn="just"/>
            <a:r>
              <a:rPr lang="en-US" sz="2000" i="1" dirty="0" err="1"/>
              <a:t>Amédée</a:t>
            </a:r>
            <a:r>
              <a:rPr lang="en-US" sz="2000" i="1" dirty="0"/>
              <a:t> </a:t>
            </a:r>
            <a:r>
              <a:rPr lang="en-US" sz="2000" i="1" dirty="0" err="1"/>
              <a:t>Santalo</a:t>
            </a:r>
            <a:endParaRPr lang="en-US" sz="2000" i="1" dirty="0"/>
          </a:p>
          <a:p>
            <a:pPr algn="just"/>
            <a:r>
              <a:rPr lang="en-US" sz="2000" dirty="0"/>
              <a:t>Adviser to </a:t>
            </a:r>
            <a:r>
              <a:rPr lang="en-US" sz="2000" b="1" dirty="0"/>
              <a:t>H.E. Sheikh Tarek M. </a:t>
            </a:r>
            <a:r>
              <a:rPr lang="en-US" sz="2000" b="1" dirty="0" err="1"/>
              <a:t>Binladen</a:t>
            </a:r>
            <a:endParaRPr lang="en-US" sz="2000" b="1" dirty="0"/>
          </a:p>
          <a:p>
            <a:pPr algn="just"/>
            <a:r>
              <a:rPr lang="en-US" sz="2000" dirty="0"/>
              <a:t>Concept Designer </a:t>
            </a:r>
          </a:p>
          <a:p>
            <a:pPr algn="just"/>
            <a:r>
              <a:rPr lang="en-US" sz="2000" dirty="0"/>
              <a:t>MED LLC – Dubai – United Arab Emirates</a:t>
            </a:r>
          </a:p>
          <a:p>
            <a:pPr algn="just"/>
            <a:r>
              <a:rPr lang="en-US" sz="2000" dirty="0">
                <a:hlinkClick r:id="rId2"/>
              </a:rPr>
              <a:t>www.alnoortower.com</a:t>
            </a:r>
            <a:r>
              <a:rPr lang="en-US" sz="2000" dirty="0"/>
              <a:t>  </a:t>
            </a:r>
          </a:p>
          <a:p>
            <a:pPr algn="just"/>
            <a:endParaRPr lang="en-US" sz="2000" dirty="0"/>
          </a:p>
          <a:p>
            <a:pPr algn="just"/>
            <a:r>
              <a:rPr lang="en-US" sz="2000" dirty="0"/>
              <a:t>+33 6 84 89 63 96</a:t>
            </a:r>
          </a:p>
          <a:p>
            <a:pPr algn="just"/>
            <a:r>
              <a:rPr lang="en-US" sz="2000" dirty="0">
                <a:hlinkClick r:id="rId3"/>
              </a:rPr>
              <a:t>asantalo@gmail.com</a:t>
            </a:r>
            <a:endParaRPr lang="en-US" sz="2000" dirty="0"/>
          </a:p>
          <a:p>
            <a:pPr algn="just"/>
            <a:r>
              <a:rPr lang="en-US" sz="2000" dirty="0">
                <a:hlinkClick r:id="rId4"/>
              </a:rPr>
              <a:t>www.amedeesantalo.net</a:t>
            </a:r>
            <a:endParaRPr lang="en-US" sz="2000" dirty="0"/>
          </a:p>
          <a:p>
            <a:pPr algn="just"/>
            <a:r>
              <a:rPr lang="en-US" sz="2000" dirty="0">
                <a:hlinkClick r:id="rId5"/>
              </a:rPr>
              <a:t>www.claviscircle.com</a:t>
            </a:r>
            <a:endParaRPr lang="en-US" sz="2000" dirty="0"/>
          </a:p>
          <a:p>
            <a:pPr algn="just"/>
            <a:endParaRPr lang="en-US" sz="1600" dirty="0"/>
          </a:p>
        </p:txBody>
      </p:sp>
      <p:pic>
        <p:nvPicPr>
          <p:cNvPr id="8" name="Picture 7">
            <a:extLst>
              <a:ext uri="{FF2B5EF4-FFF2-40B4-BE49-F238E27FC236}">
                <a16:creationId xmlns:a16="http://schemas.microsoft.com/office/drawing/2014/main" id="{8B4B1160-7D78-45A6-BDCD-C0B9166423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6278" y="3219062"/>
            <a:ext cx="2798903" cy="2771192"/>
          </a:xfrm>
          <a:prstGeom prst="rect">
            <a:avLst/>
          </a:prstGeom>
        </p:spPr>
      </p:pic>
    </p:spTree>
    <p:extLst>
      <p:ext uri="{BB962C8B-B14F-4D97-AF65-F5344CB8AC3E}">
        <p14:creationId xmlns:p14="http://schemas.microsoft.com/office/powerpoint/2010/main" val="349282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3</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
        <p:nvSpPr>
          <p:cNvPr id="5" name="Title 6">
            <a:extLst>
              <a:ext uri="{FF2B5EF4-FFF2-40B4-BE49-F238E27FC236}">
                <a16:creationId xmlns:a16="http://schemas.microsoft.com/office/drawing/2014/main" id="{70EEECAE-764B-4F73-856D-D15DBA5A62FE}"/>
              </a:ext>
            </a:extLst>
          </p:cNvPr>
          <p:cNvSpPr txBox="1">
            <a:spLocks/>
          </p:cNvSpPr>
          <p:nvPr/>
        </p:nvSpPr>
        <p:spPr>
          <a:xfrm>
            <a:off x="3171735" y="376342"/>
            <a:ext cx="8804365" cy="580653"/>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r>
              <a:rPr lang="en-US" dirty="0">
                <a:solidFill>
                  <a:schemeClr val="accent4"/>
                </a:solidFill>
              </a:rPr>
              <a:t>The 7 Pillars of DEVELOPMENT</a:t>
            </a:r>
          </a:p>
        </p:txBody>
      </p:sp>
      <p:pic>
        <p:nvPicPr>
          <p:cNvPr id="4" name="Picture 3">
            <a:extLst>
              <a:ext uri="{FF2B5EF4-FFF2-40B4-BE49-F238E27FC236}">
                <a16:creationId xmlns:a16="http://schemas.microsoft.com/office/drawing/2014/main" id="{8893F27A-43AA-4D9E-B9A2-7DC35E74F26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444455" y="1768711"/>
            <a:ext cx="6517754" cy="4333613"/>
          </a:xfrm>
          <a:prstGeom prst="roundRect">
            <a:avLst>
              <a:gd name="adj" fmla="val 8594"/>
            </a:avLst>
          </a:prstGeom>
          <a:solidFill>
            <a:srgbClr val="FFFFFF">
              <a:shade val="85000"/>
            </a:srgbClr>
          </a:solidFill>
          <a:ln>
            <a:noFill/>
          </a:ln>
          <a:effectLst>
            <a:outerShdw blurRad="50800" dir="5340000" algn="ctr" rotWithShape="0">
              <a:srgbClr val="000000">
                <a:alpha val="43137"/>
              </a:srgbClr>
            </a:outerShdw>
            <a:reflection blurRad="12700" stA="38000" endPos="28000" dist="5000" dir="5400000" sy="-100000" algn="bl" rotWithShape="0"/>
          </a:effectLst>
          <a:scene3d>
            <a:camera prst="orthographicFront"/>
            <a:lightRig rig="threePt" dir="t"/>
          </a:scene3d>
          <a:sp3d contourW="12700">
            <a:contourClr>
              <a:srgbClr val="FFFFFF"/>
            </a:contourClr>
          </a:sp3d>
        </p:spPr>
      </p:pic>
      <p:sp>
        <p:nvSpPr>
          <p:cNvPr id="6" name="TextBox 5">
            <a:extLst>
              <a:ext uri="{FF2B5EF4-FFF2-40B4-BE49-F238E27FC236}">
                <a16:creationId xmlns:a16="http://schemas.microsoft.com/office/drawing/2014/main" id="{74B1E24F-BE9C-4580-BD02-0E5633182485}"/>
              </a:ext>
            </a:extLst>
          </p:cNvPr>
          <p:cNvSpPr txBox="1"/>
          <p:nvPr/>
        </p:nvSpPr>
        <p:spPr>
          <a:xfrm>
            <a:off x="419450" y="2088857"/>
            <a:ext cx="5025005" cy="3693319"/>
          </a:xfrm>
          <a:prstGeom prst="rect">
            <a:avLst/>
          </a:prstGeom>
          <a:noFill/>
        </p:spPr>
        <p:txBody>
          <a:bodyPr wrap="square" rtlCol="0">
            <a:spAutoFit/>
          </a:bodyPr>
          <a:lstStyle/>
          <a:p>
            <a:r>
              <a:rPr lang="en-US" b="1" dirty="0">
                <a:solidFill>
                  <a:schemeClr val="bg1"/>
                </a:solidFill>
                <a:latin typeface="Lucida Sans" panose="020B0602030504020204" pitchFamily="34" charset="0"/>
              </a:rPr>
              <a:t>1 - Food Security</a:t>
            </a:r>
          </a:p>
          <a:p>
            <a:endParaRPr lang="en-US" b="1" dirty="0">
              <a:solidFill>
                <a:schemeClr val="bg1"/>
              </a:solidFill>
              <a:latin typeface="Lucida Sans" panose="020B0602030504020204" pitchFamily="34" charset="0"/>
            </a:endParaRPr>
          </a:p>
          <a:p>
            <a:r>
              <a:rPr lang="en-US" b="1" dirty="0">
                <a:solidFill>
                  <a:schemeClr val="bg1"/>
                </a:solidFill>
                <a:latin typeface="Lucida Sans" panose="020B0602030504020204" pitchFamily="34" charset="0"/>
              </a:rPr>
              <a:t>2 - Infrastructure &amp; Affordable housing</a:t>
            </a:r>
          </a:p>
          <a:p>
            <a:endParaRPr lang="en-US" b="1" dirty="0">
              <a:solidFill>
                <a:schemeClr val="bg1"/>
              </a:solidFill>
              <a:latin typeface="Lucida Sans" panose="020B0602030504020204" pitchFamily="34" charset="0"/>
            </a:endParaRPr>
          </a:p>
          <a:p>
            <a:r>
              <a:rPr lang="en-US" b="1" dirty="0">
                <a:solidFill>
                  <a:schemeClr val="bg1"/>
                </a:solidFill>
                <a:latin typeface="Lucida Sans" panose="020B0602030504020204" pitchFamily="34" charset="0"/>
              </a:rPr>
              <a:t>3 – Industries &amp; Free Trade Zones</a:t>
            </a:r>
          </a:p>
          <a:p>
            <a:endParaRPr lang="en-US" b="1" dirty="0">
              <a:solidFill>
                <a:schemeClr val="bg1"/>
              </a:solidFill>
              <a:latin typeface="Lucida Sans" panose="020B0602030504020204" pitchFamily="34" charset="0"/>
            </a:endParaRPr>
          </a:p>
          <a:p>
            <a:r>
              <a:rPr lang="en-US" b="1" dirty="0">
                <a:solidFill>
                  <a:schemeClr val="bg1"/>
                </a:solidFill>
                <a:latin typeface="Lucida Sans" panose="020B0602030504020204" pitchFamily="34" charset="0"/>
              </a:rPr>
              <a:t>4 - Healthcare</a:t>
            </a:r>
          </a:p>
          <a:p>
            <a:endParaRPr lang="en-US" b="1" dirty="0">
              <a:solidFill>
                <a:schemeClr val="bg1"/>
              </a:solidFill>
              <a:latin typeface="Lucida Sans" panose="020B0602030504020204" pitchFamily="34" charset="0"/>
            </a:endParaRPr>
          </a:p>
          <a:p>
            <a:r>
              <a:rPr lang="en-US" b="1" dirty="0">
                <a:solidFill>
                  <a:schemeClr val="bg1"/>
                </a:solidFill>
                <a:latin typeface="Lucida Sans" panose="020B0602030504020204" pitchFamily="34" charset="0"/>
              </a:rPr>
              <a:t>5 - Education</a:t>
            </a:r>
          </a:p>
          <a:p>
            <a:endParaRPr lang="en-US" b="1" dirty="0">
              <a:solidFill>
                <a:schemeClr val="bg1"/>
              </a:solidFill>
              <a:latin typeface="Lucida Sans" panose="020B0602030504020204" pitchFamily="34" charset="0"/>
            </a:endParaRPr>
          </a:p>
          <a:p>
            <a:r>
              <a:rPr lang="en-US" b="1" dirty="0">
                <a:solidFill>
                  <a:schemeClr val="bg1"/>
                </a:solidFill>
                <a:latin typeface="Lucida Sans" panose="020B0602030504020204" pitchFamily="34" charset="0"/>
              </a:rPr>
              <a:t>6 - Energy</a:t>
            </a:r>
          </a:p>
          <a:p>
            <a:endParaRPr lang="en-US" b="1" dirty="0">
              <a:solidFill>
                <a:schemeClr val="bg1"/>
              </a:solidFill>
              <a:latin typeface="Lucida Sans" panose="020B0602030504020204" pitchFamily="34" charset="0"/>
            </a:endParaRPr>
          </a:p>
          <a:p>
            <a:r>
              <a:rPr lang="en-US" b="1" dirty="0">
                <a:solidFill>
                  <a:schemeClr val="bg1"/>
                </a:solidFill>
                <a:latin typeface="Lucida Sans" panose="020B0602030504020204" pitchFamily="34" charset="0"/>
              </a:rPr>
              <a:t>7 - Economy booster</a:t>
            </a:r>
          </a:p>
        </p:txBody>
      </p:sp>
      <p:sp>
        <p:nvSpPr>
          <p:cNvPr id="8" name="Rectangle 7">
            <a:extLst>
              <a:ext uri="{FF2B5EF4-FFF2-40B4-BE49-F238E27FC236}">
                <a16:creationId xmlns:a16="http://schemas.microsoft.com/office/drawing/2014/main" id="{E802AAD2-F3D0-4550-8371-A5F3C65C68BC}"/>
              </a:ext>
            </a:extLst>
          </p:cNvPr>
          <p:cNvSpPr/>
          <p:nvPr/>
        </p:nvSpPr>
        <p:spPr>
          <a:xfrm>
            <a:off x="0" y="6310575"/>
            <a:ext cx="12191999" cy="400110"/>
          </a:xfrm>
          <a:prstGeom prst="rect">
            <a:avLst/>
          </a:prstGeom>
        </p:spPr>
        <p:txBody>
          <a:bodyPr wrap="square">
            <a:spAutoFit/>
          </a:bodyPr>
          <a:lstStyle/>
          <a:p>
            <a:pPr algn="ctr"/>
            <a:r>
              <a:rPr lang="en-US" sz="2000" b="1" dirty="0">
                <a:solidFill>
                  <a:schemeClr val="accent4"/>
                </a:solidFill>
                <a:latin typeface="Lucida Sans" panose="020B0602030504020204" pitchFamily="34" charset="0"/>
              </a:rPr>
              <a:t>Managed &amp; Optimized by New Technologies </a:t>
            </a:r>
            <a:endParaRPr lang="en-US" sz="2000" dirty="0">
              <a:solidFill>
                <a:schemeClr val="accent4"/>
              </a:solidFill>
            </a:endParaRPr>
          </a:p>
        </p:txBody>
      </p:sp>
    </p:spTree>
    <p:extLst>
      <p:ext uri="{BB962C8B-B14F-4D97-AF65-F5344CB8AC3E}">
        <p14:creationId xmlns:p14="http://schemas.microsoft.com/office/powerpoint/2010/main" val="37842369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297834" y="2199086"/>
            <a:ext cx="4728753" cy="424732"/>
          </a:xfrm>
        </p:spPr>
        <p:txBody>
          <a:bodyPr/>
          <a:lstStyle/>
          <a:p>
            <a:pPr algn="ctr"/>
            <a:r>
              <a:rPr lang="en-US" sz="2400" dirty="0"/>
              <a:t>Localizing the food production</a:t>
            </a:r>
          </a:p>
        </p:txBody>
      </p:sp>
      <p:sp>
        <p:nvSpPr>
          <p:cNvPr id="15" name="Text Placeholder 14"/>
          <p:cNvSpPr>
            <a:spLocks noGrp="1"/>
          </p:cNvSpPr>
          <p:nvPr>
            <p:ph type="body" sz="quarter" idx="11"/>
          </p:nvPr>
        </p:nvSpPr>
        <p:spPr>
          <a:xfrm>
            <a:off x="6096000" y="1111261"/>
            <a:ext cx="5863481" cy="3744102"/>
          </a:xfrm>
        </p:spPr>
        <p:txBody>
          <a:bodyPr/>
          <a:lstStyle/>
          <a:p>
            <a:r>
              <a:rPr lang="en-US" dirty="0"/>
              <a:t>Reducing importation and transportation</a:t>
            </a:r>
          </a:p>
          <a:p>
            <a:pPr lvl="1"/>
            <a:endParaRPr lang="en-US" dirty="0"/>
          </a:p>
          <a:p>
            <a:pPr lvl="1"/>
            <a:r>
              <a:rPr lang="en-US" dirty="0"/>
              <a:t>Growing food directly inside and close to the cities is solving a lot of problems :</a:t>
            </a:r>
          </a:p>
          <a:p>
            <a:pPr lvl="1"/>
            <a:r>
              <a:rPr lang="en-US" dirty="0"/>
              <a:t>:: proximity</a:t>
            </a:r>
          </a:p>
          <a:p>
            <a:pPr lvl="1"/>
            <a:r>
              <a:rPr lang="en-US" dirty="0"/>
              <a:t>:: reduces pollution</a:t>
            </a:r>
          </a:p>
          <a:p>
            <a:pPr lvl="1"/>
            <a:r>
              <a:rPr lang="en-US" dirty="0"/>
              <a:t>:: reduces transportation / cost</a:t>
            </a:r>
          </a:p>
          <a:p>
            <a:pPr lvl="1"/>
            <a:r>
              <a:rPr lang="en-US" dirty="0"/>
              <a:t>:: reduces traffic in the city (delivery)</a:t>
            </a:r>
          </a:p>
          <a:p>
            <a:pPr lvl="1"/>
            <a:r>
              <a:rPr lang="en-US" dirty="0"/>
              <a:t>:: increases the quality of food (organic &amp; fresh)</a:t>
            </a:r>
          </a:p>
          <a:p>
            <a:pPr lvl="1"/>
            <a:r>
              <a:rPr lang="en-US" dirty="0"/>
              <a:t>:: Independence &amp; better stocks management</a:t>
            </a:r>
          </a:p>
          <a:p>
            <a:pPr lvl="1"/>
            <a:r>
              <a:rPr lang="en-US" dirty="0"/>
              <a:t>:: Adds more green areas in the cities	</a:t>
            </a: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1 - Food Security</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4</a:t>
            </a:fld>
            <a:endParaRPr lang="en-US"/>
          </a:p>
        </p:txBody>
      </p:sp>
      <p:pic>
        <p:nvPicPr>
          <p:cNvPr id="3" name="Picture 2">
            <a:extLst>
              <a:ext uri="{FF2B5EF4-FFF2-40B4-BE49-F238E27FC236}">
                <a16:creationId xmlns:a16="http://schemas.microsoft.com/office/drawing/2014/main" id="{8EAD4AEF-40F3-4D7B-B7CE-0925C037117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2519" y="2867296"/>
            <a:ext cx="5556380" cy="3704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
        <p:nvSpPr>
          <p:cNvPr id="16" name="Text Placeholder 14">
            <a:extLst>
              <a:ext uri="{FF2B5EF4-FFF2-40B4-BE49-F238E27FC236}">
                <a16:creationId xmlns:a16="http://schemas.microsoft.com/office/drawing/2014/main" id="{434C9358-AB4B-4214-B1F5-11619E08FB14}"/>
              </a:ext>
            </a:extLst>
          </p:cNvPr>
          <p:cNvSpPr txBox="1">
            <a:spLocks/>
          </p:cNvSpPr>
          <p:nvPr/>
        </p:nvSpPr>
        <p:spPr>
          <a:xfrm>
            <a:off x="6096000" y="5220488"/>
            <a:ext cx="5671764" cy="6463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800" b="1"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r>
              <a:rPr lang="en-US" dirty="0"/>
              <a:t>Less pollution, less traffic and better food quality will positively impact the cost of Healthcare.</a:t>
            </a:r>
          </a:p>
        </p:txBody>
      </p:sp>
    </p:spTree>
    <p:extLst>
      <p:ext uri="{BB962C8B-B14F-4D97-AF65-F5344CB8AC3E}">
        <p14:creationId xmlns:p14="http://schemas.microsoft.com/office/powerpoint/2010/main" val="22180498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childTnLst>
                          </p:cTn>
                        </p:par>
                        <p:par>
                          <p:cTn id="19" fill="hold">
                            <p:stCondLst>
                              <p:cond delay="2250"/>
                            </p:stCondLst>
                            <p:childTnLst>
                              <p:par>
                                <p:cTn id="20" presetID="10" presetClass="entr" presetSubtype="0" fill="hold" grpId="0" nodeType="afterEffect">
                                  <p:stCondLst>
                                    <p:cond delay="2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p:bldP spid="3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546620" y="992259"/>
            <a:ext cx="6287031" cy="424732"/>
          </a:xfrm>
        </p:spPr>
        <p:txBody>
          <a:bodyPr/>
          <a:lstStyle/>
          <a:p>
            <a:pPr algn="ctr"/>
            <a:r>
              <a:rPr lang="en-US" sz="2400" dirty="0"/>
              <a:t>Localizing the food production</a:t>
            </a: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1 - Food Security</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5</a:t>
            </a:fld>
            <a:endParaRPr lang="en-US"/>
          </a:p>
        </p:txBody>
      </p:sp>
      <p:pic>
        <p:nvPicPr>
          <p:cNvPr id="11" name="Picture 10">
            <a:extLst>
              <a:ext uri="{FF2B5EF4-FFF2-40B4-BE49-F238E27FC236}">
                <a16:creationId xmlns:a16="http://schemas.microsoft.com/office/drawing/2014/main" id="{66C34A6D-AA3A-42EE-9F32-8F91AE285A0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9591"/>
          <a:stretch/>
        </p:blipFill>
        <p:spPr>
          <a:xfrm>
            <a:off x="0" y="2558643"/>
            <a:ext cx="5939406" cy="3695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pic>
        <p:nvPicPr>
          <p:cNvPr id="12" name="Picture 11">
            <a:extLst>
              <a:ext uri="{FF2B5EF4-FFF2-40B4-BE49-F238E27FC236}">
                <a16:creationId xmlns:a16="http://schemas.microsoft.com/office/drawing/2014/main" id="{9A9CDDC1-BEFF-4F1E-A61C-8F5FDD7D792E}"/>
              </a:ext>
            </a:extLst>
          </p:cNvPr>
          <p:cNvPicPr>
            <a:picLocks noChangeAspect="1"/>
          </p:cNvPicPr>
          <p:nvPr/>
        </p:nvPicPr>
        <p:blipFill rotWithShape="1">
          <a:blip r:embed="rId4">
            <a:extLst>
              <a:ext uri="{28A0092B-C50C-407E-A947-70E740481C1C}">
                <a14:useLocalDpi xmlns:a14="http://schemas.microsoft.com/office/drawing/2010/main" val="0"/>
              </a:ext>
            </a:extLst>
          </a:blip>
          <a:srcRect l="6073" r="5570"/>
          <a:stretch/>
        </p:blipFill>
        <p:spPr>
          <a:xfrm>
            <a:off x="6387311" y="2558643"/>
            <a:ext cx="5804689" cy="3695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pic>
        <p:nvPicPr>
          <p:cNvPr id="13" name="Picture 12">
            <a:extLst>
              <a:ext uri="{FF2B5EF4-FFF2-40B4-BE49-F238E27FC236}">
                <a16:creationId xmlns:a16="http://schemas.microsoft.com/office/drawing/2014/main" id="{8584BB0E-2C1E-4EB6-80F7-B47BE8C31C1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99175" y="3997943"/>
            <a:ext cx="511590" cy="816749"/>
          </a:xfrm>
          <a:prstGeom prst="rect">
            <a:avLst/>
          </a:prstGeom>
        </p:spPr>
      </p:pic>
      <p:sp>
        <p:nvSpPr>
          <p:cNvPr id="5" name="Rectangle 4">
            <a:extLst>
              <a:ext uri="{FF2B5EF4-FFF2-40B4-BE49-F238E27FC236}">
                <a16:creationId xmlns:a16="http://schemas.microsoft.com/office/drawing/2014/main" id="{7A4D2FDC-A3EA-44E8-89E3-1DC8AFECF739}"/>
              </a:ext>
            </a:extLst>
          </p:cNvPr>
          <p:cNvSpPr/>
          <p:nvPr/>
        </p:nvSpPr>
        <p:spPr>
          <a:xfrm>
            <a:off x="156594" y="2228866"/>
            <a:ext cx="5939406" cy="338554"/>
          </a:xfrm>
          <a:prstGeom prst="rect">
            <a:avLst/>
          </a:prstGeom>
        </p:spPr>
        <p:txBody>
          <a:bodyPr wrap="square">
            <a:spAutoFit/>
          </a:bodyPr>
          <a:lstStyle/>
          <a:p>
            <a:r>
              <a:rPr lang="en-US" sz="1600" dirty="0">
                <a:solidFill>
                  <a:schemeClr val="bg1"/>
                </a:solidFill>
              </a:rPr>
              <a:t>BAGDAD CITY – An example of prosperity </a:t>
            </a:r>
            <a:endParaRPr lang="fr-FR" sz="1600" dirty="0">
              <a:solidFill>
                <a:schemeClr val="bg1"/>
              </a:solidFill>
            </a:endParaRPr>
          </a:p>
        </p:txBody>
      </p:sp>
      <p:sp>
        <p:nvSpPr>
          <p:cNvPr id="17" name="Rectangle 16">
            <a:extLst>
              <a:ext uri="{FF2B5EF4-FFF2-40B4-BE49-F238E27FC236}">
                <a16:creationId xmlns:a16="http://schemas.microsoft.com/office/drawing/2014/main" id="{A3D75649-A3C1-4CE3-9277-E0AEEE88F400}"/>
              </a:ext>
            </a:extLst>
          </p:cNvPr>
          <p:cNvSpPr/>
          <p:nvPr/>
        </p:nvSpPr>
        <p:spPr>
          <a:xfrm>
            <a:off x="33556" y="6254104"/>
            <a:ext cx="5939406" cy="461665"/>
          </a:xfrm>
          <a:prstGeom prst="rect">
            <a:avLst/>
          </a:prstGeom>
        </p:spPr>
        <p:txBody>
          <a:bodyPr wrap="square">
            <a:spAutoFit/>
          </a:bodyPr>
          <a:lstStyle/>
          <a:p>
            <a:r>
              <a:rPr lang="en-US" sz="1200" dirty="0">
                <a:solidFill>
                  <a:schemeClr val="bg1"/>
                </a:solidFill>
              </a:rPr>
              <a:t>8th century as the capital of the Abbasid Caliphate, by its caliph al-Mansur (started in 762)</a:t>
            </a:r>
            <a:endParaRPr lang="fr-FR" sz="1200" dirty="0">
              <a:solidFill>
                <a:schemeClr val="bg1"/>
              </a:solidFill>
            </a:endParaRPr>
          </a:p>
        </p:txBody>
      </p:sp>
      <p:sp>
        <p:nvSpPr>
          <p:cNvPr id="18" name="Rectangle 17">
            <a:extLst>
              <a:ext uri="{FF2B5EF4-FFF2-40B4-BE49-F238E27FC236}">
                <a16:creationId xmlns:a16="http://schemas.microsoft.com/office/drawing/2014/main" id="{12DE6B37-85ED-40FC-96D7-89C84C195EE4}"/>
              </a:ext>
            </a:extLst>
          </p:cNvPr>
          <p:cNvSpPr/>
          <p:nvPr/>
        </p:nvSpPr>
        <p:spPr>
          <a:xfrm>
            <a:off x="6536105" y="2210204"/>
            <a:ext cx="5655895" cy="338554"/>
          </a:xfrm>
          <a:prstGeom prst="rect">
            <a:avLst/>
          </a:prstGeom>
        </p:spPr>
        <p:txBody>
          <a:bodyPr wrap="square">
            <a:spAutoFit/>
          </a:bodyPr>
          <a:lstStyle/>
          <a:p>
            <a:r>
              <a:rPr lang="en-US" sz="1600" dirty="0">
                <a:solidFill>
                  <a:schemeClr val="bg1"/>
                </a:solidFill>
              </a:rPr>
              <a:t>APPLE PARK symbolically based on the same model </a:t>
            </a:r>
            <a:endParaRPr lang="fr-FR" sz="1600" dirty="0">
              <a:solidFill>
                <a:schemeClr val="bg1"/>
              </a:solidFill>
            </a:endParaRPr>
          </a:p>
        </p:txBody>
      </p:sp>
      <p:sp>
        <p:nvSpPr>
          <p:cNvPr id="6" name="Rectangle 5">
            <a:extLst>
              <a:ext uri="{FF2B5EF4-FFF2-40B4-BE49-F238E27FC236}">
                <a16:creationId xmlns:a16="http://schemas.microsoft.com/office/drawing/2014/main" id="{AEFAE61A-7CD1-4321-9674-9F67ED1A7690}"/>
              </a:ext>
            </a:extLst>
          </p:cNvPr>
          <p:cNvSpPr/>
          <p:nvPr/>
        </p:nvSpPr>
        <p:spPr>
          <a:xfrm>
            <a:off x="6410765" y="6253992"/>
            <a:ext cx="3119893" cy="276999"/>
          </a:xfrm>
          <a:prstGeom prst="rect">
            <a:avLst/>
          </a:prstGeom>
        </p:spPr>
        <p:txBody>
          <a:bodyPr wrap="none">
            <a:spAutoFit/>
          </a:bodyPr>
          <a:lstStyle/>
          <a:p>
            <a:r>
              <a:rPr lang="en-US" sz="1200" dirty="0">
                <a:solidFill>
                  <a:schemeClr val="bg1"/>
                </a:solidFill>
              </a:rPr>
              <a:t>Steve Jobs presents Apple City in Cupertino</a:t>
            </a:r>
          </a:p>
        </p:txBody>
      </p:sp>
      <p:sp>
        <p:nvSpPr>
          <p:cNvPr id="19" name="Text Placeholder 13">
            <a:extLst>
              <a:ext uri="{FF2B5EF4-FFF2-40B4-BE49-F238E27FC236}">
                <a16:creationId xmlns:a16="http://schemas.microsoft.com/office/drawing/2014/main" id="{EAE143DE-70C5-455D-8503-DD4AECD3EAB9}"/>
              </a:ext>
            </a:extLst>
          </p:cNvPr>
          <p:cNvSpPr txBox="1">
            <a:spLocks/>
          </p:cNvSpPr>
          <p:nvPr/>
        </p:nvSpPr>
        <p:spPr>
          <a:xfrm>
            <a:off x="5689295" y="457048"/>
            <a:ext cx="6111552" cy="812530"/>
          </a:xfrm>
          <a:prstGeom prst="rect">
            <a:avLst/>
          </a:prstGeom>
        </p:spPr>
        <p:txBody>
          <a:bodyPr vert="horz" wrap="square" lIns="91440" tIns="45720" rIns="91440" bIns="4572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961" kern="1200">
                <a:solidFill>
                  <a:schemeClr val="tx1">
                    <a:lumMod val="65000"/>
                    <a:lumOff val="35000"/>
                  </a:schemeClr>
                </a:solidFill>
                <a:latin typeface="+mn-lt"/>
                <a:ea typeface="+mn-ea"/>
                <a:cs typeface="+mn-cs"/>
              </a:defRPr>
            </a:lvl2pPr>
            <a:lvl3pPr marL="227209" indent="0" algn="l" defTabSz="914400" rtl="0" eaLnBrk="1" latinLnBrk="0" hangingPunct="1">
              <a:lnSpc>
                <a:spcPct val="90000"/>
              </a:lnSpc>
              <a:spcBef>
                <a:spcPts val="1200"/>
              </a:spcBef>
              <a:spcAft>
                <a:spcPts val="1200"/>
              </a:spcAft>
              <a:buFont typeface="Arial" panose="020B0604020202020204" pitchFamily="34" charset="0"/>
              <a:buNone/>
              <a:tabLst/>
              <a:defRPr sz="1961" b="1" kern="1200">
                <a:solidFill>
                  <a:schemeClr val="tx2"/>
                </a:solidFill>
                <a:latin typeface="+mn-lt"/>
                <a:ea typeface="+mn-ea"/>
                <a:cs typeface="+mn-cs"/>
              </a:defRPr>
            </a:lvl3pPr>
            <a:lvl4pPr marL="451306"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672290" indent="0" algn="l" defTabSz="914400" rtl="0" eaLnBrk="1" latinLnBrk="0" hangingPunct="1">
              <a:lnSpc>
                <a:spcPct val="90000"/>
              </a:lnSpc>
              <a:spcBef>
                <a:spcPts val="0"/>
              </a:spcBef>
              <a:spcAft>
                <a:spcPts val="1200"/>
              </a:spcAft>
              <a:buFont typeface="Arial" panose="020B0604020202020204" pitchFamily="34" charset="0"/>
              <a:buNone/>
              <a:tabLst/>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b="1" dirty="0">
                <a:solidFill>
                  <a:schemeClr val="accent4"/>
                </a:solidFill>
              </a:rPr>
              <a:t>The ancient prosperous cities grew their food at the center of the city.  </a:t>
            </a:r>
            <a:endParaRPr lang="fr-FR" sz="2600" b="1" dirty="0">
              <a:solidFill>
                <a:schemeClr val="accent4"/>
              </a:solidFill>
            </a:endParaRPr>
          </a:p>
        </p:txBody>
      </p:sp>
    </p:spTree>
    <p:extLst>
      <p:ext uri="{BB962C8B-B14F-4D97-AF65-F5344CB8AC3E}">
        <p14:creationId xmlns:p14="http://schemas.microsoft.com/office/powerpoint/2010/main" val="21650076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500"/>
                                        <p:tgtEl>
                                          <p:spTgt spid="19">
                                            <p:txEl>
                                              <p:pRg st="0" end="0"/>
                                            </p:txEl>
                                          </p:spTgt>
                                        </p:tgtEl>
                                      </p:cBhvr>
                                    </p:animEffect>
                                  </p:childTnLst>
                                </p:cTn>
                              </p:par>
                              <p:par>
                                <p:cTn id="19" presetID="63" presetClass="path" presetSubtype="0" decel="100000" fill="hold" grpId="1" nodeType="withEffect">
                                  <p:stCondLst>
                                    <p:cond delay="0"/>
                                  </p:stCondLst>
                                  <p:childTnLst>
                                    <p:animMotion origin="layout" path="M -0.14336 1.11111E-6 L 1.45833E-6 1.11111E-6 " pathEditMode="relative" rAng="0" ptsTypes="AA">
                                      <p:cBhvr>
                                        <p:cTn id="20" dur="750" fill="hold"/>
                                        <p:tgtEl>
                                          <p:spTgt spid="19">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32" grpId="0"/>
      <p:bldP spid="19" grpId="0" build="p"/>
      <p:bldP spid="19"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232520" y="1049940"/>
            <a:ext cx="4728753" cy="424732"/>
          </a:xfrm>
        </p:spPr>
        <p:txBody>
          <a:bodyPr/>
          <a:lstStyle/>
          <a:p>
            <a:pPr algn="ctr"/>
            <a:r>
              <a:rPr lang="en-US" sz="2400" dirty="0"/>
              <a:t>Quality of life for all !</a:t>
            </a:r>
          </a:p>
        </p:txBody>
      </p:sp>
      <p:sp>
        <p:nvSpPr>
          <p:cNvPr id="15" name="Text Placeholder 14"/>
          <p:cNvSpPr>
            <a:spLocks noGrp="1"/>
          </p:cNvSpPr>
          <p:nvPr>
            <p:ph type="body" sz="quarter" idx="11"/>
          </p:nvPr>
        </p:nvSpPr>
        <p:spPr>
          <a:xfrm>
            <a:off x="5886424" y="1262306"/>
            <a:ext cx="6043873" cy="3956981"/>
          </a:xfrm>
        </p:spPr>
        <p:txBody>
          <a:bodyPr/>
          <a:lstStyle/>
          <a:p>
            <a:pPr algn="just"/>
            <a:r>
              <a:rPr lang="en-US" dirty="0"/>
              <a:t>Infrastructure &amp; Affordable Housing</a:t>
            </a:r>
          </a:p>
          <a:p>
            <a:pPr lvl="1" algn="just"/>
            <a:endParaRPr lang="en-US" dirty="0"/>
          </a:p>
          <a:p>
            <a:pPr lvl="1" algn="just"/>
            <a:r>
              <a:rPr lang="en-US" dirty="0"/>
              <a:t>:: Homes for all, a roof for everyone</a:t>
            </a:r>
          </a:p>
          <a:p>
            <a:pPr lvl="1" algn="just"/>
            <a:r>
              <a:rPr lang="en-US" dirty="0"/>
              <a:t>:: Infrastructure designed to serve and protect the population</a:t>
            </a:r>
          </a:p>
          <a:p>
            <a:pPr lvl="1" algn="just"/>
            <a:r>
              <a:rPr lang="en-US" dirty="0"/>
              <a:t>:: Infrastructure without negative side effects on Nature</a:t>
            </a:r>
          </a:p>
          <a:p>
            <a:pPr lvl="1" algn="just"/>
            <a:r>
              <a:rPr lang="en-US" dirty="0"/>
              <a:t>:: Protecting people</a:t>
            </a:r>
          </a:p>
          <a:p>
            <a:pPr lvl="1" algn="just"/>
            <a:r>
              <a:rPr lang="en-US" dirty="0"/>
              <a:t>:: Connecting people (socializing &amp; communication)</a:t>
            </a:r>
          </a:p>
          <a:p>
            <a:pPr lvl="1" algn="just"/>
            <a:r>
              <a:rPr lang="en-US" dirty="0"/>
              <a:t>:: Connecting places of interest in order to create a dynamic economy	</a:t>
            </a:r>
          </a:p>
          <a:p>
            <a:pPr lvl="1" algn="just"/>
            <a:endParaRPr lang="en-US" dirty="0"/>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2 - Infrastructure</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6</a:t>
            </a:fld>
            <a:endParaRPr lang="en-US"/>
          </a:p>
        </p:txBody>
      </p:sp>
      <p:pic>
        <p:nvPicPr>
          <p:cNvPr id="8" name="Picture 7">
            <a:extLst>
              <a:ext uri="{FF2B5EF4-FFF2-40B4-BE49-F238E27FC236}">
                <a16:creationId xmlns:a16="http://schemas.microsoft.com/office/drawing/2014/main" id="{DFFE796C-0701-4CC7-B8C9-D35B74499AC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10773"/>
          <a:stretch/>
        </p:blipFill>
        <p:spPr>
          <a:xfrm>
            <a:off x="232519" y="2753933"/>
            <a:ext cx="5439245"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Tree>
    <p:extLst>
      <p:ext uri="{BB962C8B-B14F-4D97-AF65-F5344CB8AC3E}">
        <p14:creationId xmlns:p14="http://schemas.microsoft.com/office/powerpoint/2010/main" val="40299903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07164" y="2171093"/>
            <a:ext cx="4728753" cy="424732"/>
          </a:xfrm>
        </p:spPr>
        <p:txBody>
          <a:bodyPr/>
          <a:lstStyle/>
          <a:p>
            <a:pPr algn="ctr"/>
            <a:r>
              <a:rPr lang="en-US" sz="2400" dirty="0"/>
              <a:t>Connecting !</a:t>
            </a: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2 - Infrastructure</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7</a:t>
            </a:fld>
            <a:endParaRPr lang="en-US"/>
          </a:p>
        </p:txBody>
      </p:sp>
      <p:pic>
        <p:nvPicPr>
          <p:cNvPr id="10" name="Picture 9">
            <a:extLst>
              <a:ext uri="{FF2B5EF4-FFF2-40B4-BE49-F238E27FC236}">
                <a16:creationId xmlns:a16="http://schemas.microsoft.com/office/drawing/2014/main" id="{A378172C-94BA-4D90-B1F5-571778D11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752253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2 - Infrastructure</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8</a:t>
            </a:fld>
            <a:endParaRPr lang="en-US"/>
          </a:p>
        </p:txBody>
      </p:sp>
      <p:pic>
        <p:nvPicPr>
          <p:cNvPr id="7" name="Picture 6">
            <a:extLst>
              <a:ext uri="{FF2B5EF4-FFF2-40B4-BE49-F238E27FC236}">
                <a16:creationId xmlns:a16="http://schemas.microsoft.com/office/drawing/2014/main" id="{48D6A0E3-44A3-438F-8F35-52D817427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44" y="1237348"/>
            <a:ext cx="3190875" cy="2066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1C2E882C-E184-4499-8296-7149F39EB7C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71071" y="1259147"/>
            <a:ext cx="3684267" cy="2023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170E1D8B-1973-4148-9E4F-8293BFC00C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6028" y="1259146"/>
            <a:ext cx="2823476" cy="2023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92F3967E-9717-4A03-94D7-644A759F2DE5}"/>
              </a:ext>
            </a:extLst>
          </p:cNvPr>
          <p:cNvSpPr txBox="1"/>
          <p:nvPr/>
        </p:nvSpPr>
        <p:spPr>
          <a:xfrm>
            <a:off x="555245" y="3320334"/>
            <a:ext cx="3190874" cy="400110"/>
          </a:xfrm>
          <a:prstGeom prst="rect">
            <a:avLst/>
          </a:prstGeom>
          <a:noFill/>
        </p:spPr>
        <p:txBody>
          <a:bodyPr wrap="square" rtlCol="0">
            <a:spAutoFit/>
          </a:bodyPr>
          <a:lstStyle/>
          <a:p>
            <a:pPr algn="ctr"/>
            <a:r>
              <a:rPr lang="en-US" sz="2000" dirty="0">
                <a:solidFill>
                  <a:schemeClr val="bg1"/>
                </a:solidFill>
              </a:rPr>
              <a:t>1- Connecting people</a:t>
            </a:r>
          </a:p>
        </p:txBody>
      </p:sp>
      <p:sp>
        <p:nvSpPr>
          <p:cNvPr id="12" name="TextBox 11">
            <a:extLst>
              <a:ext uri="{FF2B5EF4-FFF2-40B4-BE49-F238E27FC236}">
                <a16:creationId xmlns:a16="http://schemas.microsoft.com/office/drawing/2014/main" id="{CD4FDCF0-ABE0-4286-8DBD-C2A17E9B7632}"/>
              </a:ext>
            </a:extLst>
          </p:cNvPr>
          <p:cNvSpPr txBox="1"/>
          <p:nvPr/>
        </p:nvSpPr>
        <p:spPr>
          <a:xfrm>
            <a:off x="4371071" y="3290440"/>
            <a:ext cx="3684267" cy="400110"/>
          </a:xfrm>
          <a:prstGeom prst="rect">
            <a:avLst/>
          </a:prstGeom>
          <a:noFill/>
        </p:spPr>
        <p:txBody>
          <a:bodyPr wrap="square" rtlCol="0">
            <a:spAutoFit/>
          </a:bodyPr>
          <a:lstStyle/>
          <a:p>
            <a:pPr algn="ctr"/>
            <a:r>
              <a:rPr lang="en-US" sz="2000" dirty="0">
                <a:solidFill>
                  <a:schemeClr val="bg1"/>
                </a:solidFill>
              </a:rPr>
              <a:t>2 - Li-Fi connection system</a:t>
            </a:r>
          </a:p>
        </p:txBody>
      </p:sp>
      <p:pic>
        <p:nvPicPr>
          <p:cNvPr id="13" name="Picture 12">
            <a:extLst>
              <a:ext uri="{FF2B5EF4-FFF2-40B4-BE49-F238E27FC236}">
                <a16:creationId xmlns:a16="http://schemas.microsoft.com/office/drawing/2014/main" id="{369F8299-A732-4F68-986F-DBAFB8024E2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138467" y="3995254"/>
            <a:ext cx="4149472" cy="2489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a:extLst>
              <a:ext uri="{FF2B5EF4-FFF2-40B4-BE49-F238E27FC236}">
                <a16:creationId xmlns:a16="http://schemas.microsoft.com/office/drawing/2014/main" id="{EB6C907D-0B50-4E01-A534-9369730FC464}"/>
              </a:ext>
            </a:extLst>
          </p:cNvPr>
          <p:cNvSpPr txBox="1"/>
          <p:nvPr/>
        </p:nvSpPr>
        <p:spPr>
          <a:xfrm>
            <a:off x="8706027" y="3282473"/>
            <a:ext cx="2823476" cy="707886"/>
          </a:xfrm>
          <a:prstGeom prst="rect">
            <a:avLst/>
          </a:prstGeom>
          <a:noFill/>
        </p:spPr>
        <p:txBody>
          <a:bodyPr wrap="square" rtlCol="0">
            <a:spAutoFit/>
          </a:bodyPr>
          <a:lstStyle/>
          <a:p>
            <a:pPr algn="ctr"/>
            <a:r>
              <a:rPr lang="en-US" sz="2000" dirty="0">
                <a:solidFill>
                  <a:schemeClr val="bg1"/>
                </a:solidFill>
              </a:rPr>
              <a:t>3 - Solar Road System :  producing electricity</a:t>
            </a:r>
          </a:p>
        </p:txBody>
      </p:sp>
      <p:sp>
        <p:nvSpPr>
          <p:cNvPr id="17" name="TextBox 16">
            <a:extLst>
              <a:ext uri="{FF2B5EF4-FFF2-40B4-BE49-F238E27FC236}">
                <a16:creationId xmlns:a16="http://schemas.microsoft.com/office/drawing/2014/main" id="{F061A729-4BE6-447D-8368-C8C99264A194}"/>
              </a:ext>
            </a:extLst>
          </p:cNvPr>
          <p:cNvSpPr txBox="1"/>
          <p:nvPr/>
        </p:nvSpPr>
        <p:spPr>
          <a:xfrm>
            <a:off x="410883" y="4578374"/>
            <a:ext cx="3260405" cy="1323439"/>
          </a:xfrm>
          <a:prstGeom prst="rect">
            <a:avLst/>
          </a:prstGeom>
          <a:noFill/>
        </p:spPr>
        <p:txBody>
          <a:bodyPr wrap="square" rtlCol="0">
            <a:spAutoFit/>
          </a:bodyPr>
          <a:lstStyle/>
          <a:p>
            <a:r>
              <a:rPr lang="en-US" sz="2000" dirty="0">
                <a:solidFill>
                  <a:schemeClr val="bg1"/>
                </a:solidFill>
              </a:rPr>
              <a:t>4 – Connecting cities or industrial zones / hubs through fast transportation system such as Hyperloop</a:t>
            </a:r>
          </a:p>
        </p:txBody>
      </p:sp>
      <p:pic>
        <p:nvPicPr>
          <p:cNvPr id="18" name="Picture 17">
            <a:extLst>
              <a:ext uri="{FF2B5EF4-FFF2-40B4-BE49-F238E27FC236}">
                <a16:creationId xmlns:a16="http://schemas.microsoft.com/office/drawing/2014/main" id="{62594147-F996-4E5B-AA53-C3311250AEA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671289" y="4941625"/>
            <a:ext cx="373907" cy="596939"/>
          </a:xfrm>
          <a:prstGeom prst="rect">
            <a:avLst/>
          </a:prstGeom>
        </p:spPr>
      </p:pic>
      <p:pic>
        <p:nvPicPr>
          <p:cNvPr id="19" name="Picture 18">
            <a:extLst>
              <a:ext uri="{FF2B5EF4-FFF2-40B4-BE49-F238E27FC236}">
                <a16:creationId xmlns:a16="http://schemas.microsoft.com/office/drawing/2014/main" id="{A5CA8062-4614-4928-B058-4877A2655C7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381210" y="4829495"/>
            <a:ext cx="373907" cy="596939"/>
          </a:xfrm>
          <a:prstGeom prst="rect">
            <a:avLst/>
          </a:prstGeom>
        </p:spPr>
      </p:pic>
      <p:pic>
        <p:nvPicPr>
          <p:cNvPr id="5" name="Picture 4">
            <a:extLst>
              <a:ext uri="{FF2B5EF4-FFF2-40B4-BE49-F238E27FC236}">
                <a16:creationId xmlns:a16="http://schemas.microsoft.com/office/drawing/2014/main" id="{45F4C37D-A3CC-49B8-9F9D-E79CC2622827}"/>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845118" y="4280921"/>
            <a:ext cx="2823476" cy="1694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098890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latin typeface="Impact" panose="020B0806030902050204" pitchFamily="34" charset="0"/>
              </a:rPr>
              <a:t>3 - Industries</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9</a:t>
            </a:fld>
            <a:endParaRPr lang="en-US"/>
          </a:p>
        </p:txBody>
      </p:sp>
      <p:sp>
        <p:nvSpPr>
          <p:cNvPr id="20" name="Text Placeholder 13">
            <a:extLst>
              <a:ext uri="{FF2B5EF4-FFF2-40B4-BE49-F238E27FC236}">
                <a16:creationId xmlns:a16="http://schemas.microsoft.com/office/drawing/2014/main" id="{D2379C0F-AB19-4DD0-9B6F-ADD76678DABE}"/>
              </a:ext>
            </a:extLst>
          </p:cNvPr>
          <p:cNvSpPr>
            <a:spLocks noGrp="1"/>
          </p:cNvSpPr>
          <p:nvPr>
            <p:ph type="body" sz="quarter" idx="10"/>
          </p:nvPr>
        </p:nvSpPr>
        <p:spPr>
          <a:xfrm>
            <a:off x="232520" y="914096"/>
            <a:ext cx="4728753" cy="424732"/>
          </a:xfrm>
        </p:spPr>
        <p:txBody>
          <a:bodyPr/>
          <a:lstStyle/>
          <a:p>
            <a:pPr algn="ctr"/>
            <a:r>
              <a:rPr lang="en-US" sz="2400" dirty="0"/>
              <a:t>And Free Trade Zones</a:t>
            </a:r>
          </a:p>
        </p:txBody>
      </p:sp>
      <p:pic>
        <p:nvPicPr>
          <p:cNvPr id="3" name="Picture 2">
            <a:extLst>
              <a:ext uri="{FF2B5EF4-FFF2-40B4-BE49-F238E27FC236}">
                <a16:creationId xmlns:a16="http://schemas.microsoft.com/office/drawing/2014/main" id="{38D6F8F0-0392-41EA-89FD-8DA957D743A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40083" y="542297"/>
            <a:ext cx="1283735" cy="896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30EE7A76-3A85-4AE8-A308-7C54957C9509}"/>
              </a:ext>
            </a:extLst>
          </p:cNvPr>
          <p:cNvPicPr>
            <a:picLocks noChangeAspect="1"/>
          </p:cNvPicPr>
          <p:nvPr/>
        </p:nvPicPr>
        <p:blipFill>
          <a:blip r:embed="rId4" cstate="screen">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tretch>
            <a:fillRect/>
          </a:stretch>
        </p:blipFill>
        <p:spPr>
          <a:xfrm rot="1183465">
            <a:off x="6763101" y="664591"/>
            <a:ext cx="1446246" cy="837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a:extLst>
              <a:ext uri="{FF2B5EF4-FFF2-40B4-BE49-F238E27FC236}">
                <a16:creationId xmlns:a16="http://schemas.microsoft.com/office/drawing/2014/main" id="{A55C4393-1B0A-408D-A2CF-DAADB78888F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360306">
            <a:off x="10780092" y="521553"/>
            <a:ext cx="1123694" cy="1123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a:extLst>
              <a:ext uri="{FF2B5EF4-FFF2-40B4-BE49-F238E27FC236}">
                <a16:creationId xmlns:a16="http://schemas.microsoft.com/office/drawing/2014/main" id="{ACA9BC46-814D-4B05-BDDF-EE54FAE4544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21062815">
            <a:off x="8862244" y="545992"/>
            <a:ext cx="1334931" cy="1055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a:extLst>
              <a:ext uri="{FF2B5EF4-FFF2-40B4-BE49-F238E27FC236}">
                <a16:creationId xmlns:a16="http://schemas.microsoft.com/office/drawing/2014/main" id="{2509FD86-30DD-4B76-8B1D-1228C78E94AF}"/>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l="6033"/>
          <a:stretch/>
        </p:blipFill>
        <p:spPr>
          <a:xfrm>
            <a:off x="741858" y="3115732"/>
            <a:ext cx="5026706" cy="2837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pic>
        <p:nvPicPr>
          <p:cNvPr id="27" name="Picture 26">
            <a:extLst>
              <a:ext uri="{FF2B5EF4-FFF2-40B4-BE49-F238E27FC236}">
                <a16:creationId xmlns:a16="http://schemas.microsoft.com/office/drawing/2014/main" id="{04DE537E-AA85-4375-9844-ADC08C0EDBF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067000" y="3115732"/>
            <a:ext cx="4383142" cy="2837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contourW="12700">
            <a:contourClr>
              <a:schemeClr val="bg1"/>
            </a:contourClr>
          </a:sp3d>
        </p:spPr>
      </p:pic>
      <p:sp>
        <p:nvSpPr>
          <p:cNvPr id="28" name="TextBox 27">
            <a:extLst>
              <a:ext uri="{FF2B5EF4-FFF2-40B4-BE49-F238E27FC236}">
                <a16:creationId xmlns:a16="http://schemas.microsoft.com/office/drawing/2014/main" id="{F8A1C23F-6CCD-45BE-9F1B-7A63B1DB66D0}"/>
              </a:ext>
            </a:extLst>
          </p:cNvPr>
          <p:cNvSpPr txBox="1"/>
          <p:nvPr/>
        </p:nvSpPr>
        <p:spPr>
          <a:xfrm>
            <a:off x="5768564" y="3749779"/>
            <a:ext cx="1283734" cy="1569660"/>
          </a:xfrm>
          <a:prstGeom prst="rect">
            <a:avLst/>
          </a:prstGeom>
          <a:noFill/>
        </p:spPr>
        <p:txBody>
          <a:bodyPr wrap="square" rtlCol="0">
            <a:spAutoFit/>
          </a:bodyPr>
          <a:lstStyle/>
          <a:p>
            <a:pPr algn="ctr"/>
            <a:r>
              <a:rPr lang="en-US" sz="9600" b="1" dirty="0">
                <a:solidFill>
                  <a:schemeClr val="bg1"/>
                </a:solidFill>
              </a:rPr>
              <a:t>+</a:t>
            </a:r>
          </a:p>
        </p:txBody>
      </p:sp>
      <p:sp>
        <p:nvSpPr>
          <p:cNvPr id="33" name="Text Placeholder 14">
            <a:extLst>
              <a:ext uri="{FF2B5EF4-FFF2-40B4-BE49-F238E27FC236}">
                <a16:creationId xmlns:a16="http://schemas.microsoft.com/office/drawing/2014/main" id="{209000BA-4053-4E59-8A38-CD1479754D49}"/>
              </a:ext>
            </a:extLst>
          </p:cNvPr>
          <p:cNvSpPr txBox="1">
            <a:spLocks/>
          </p:cNvSpPr>
          <p:nvPr/>
        </p:nvSpPr>
        <p:spPr>
          <a:xfrm>
            <a:off x="741858" y="2746400"/>
            <a:ext cx="5026707" cy="3693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800" b="1"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dirty="0"/>
              <a:t>International Free Zones</a:t>
            </a:r>
          </a:p>
        </p:txBody>
      </p:sp>
      <p:sp>
        <p:nvSpPr>
          <p:cNvPr id="34" name="Text Placeholder 14">
            <a:extLst>
              <a:ext uri="{FF2B5EF4-FFF2-40B4-BE49-F238E27FC236}">
                <a16:creationId xmlns:a16="http://schemas.microsoft.com/office/drawing/2014/main" id="{0ABB5C57-7B0F-4863-8B60-4DC7556DA7B7}"/>
              </a:ext>
            </a:extLst>
          </p:cNvPr>
          <p:cNvSpPr txBox="1">
            <a:spLocks/>
          </p:cNvSpPr>
          <p:nvPr/>
        </p:nvSpPr>
        <p:spPr>
          <a:xfrm>
            <a:off x="7067000" y="2718607"/>
            <a:ext cx="4383142" cy="3693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800" b="1"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dirty="0"/>
              <a:t>Local Craft</a:t>
            </a:r>
          </a:p>
        </p:txBody>
      </p:sp>
    </p:spTree>
    <p:extLst>
      <p:ext uri="{BB962C8B-B14F-4D97-AF65-F5344CB8AC3E}">
        <p14:creationId xmlns:p14="http://schemas.microsoft.com/office/powerpoint/2010/main" val="25279859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20">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750"/>
                                        <p:tgtEl>
                                          <p:spTgt spid="33"/>
                                        </p:tgtEl>
                                      </p:cBhvr>
                                    </p:animEffect>
                                  </p:childTnLst>
                                </p:cTn>
                              </p:par>
                            </p:childTnLst>
                          </p:cTn>
                        </p:par>
                        <p:par>
                          <p:cTn id="19" fill="hold">
                            <p:stCondLst>
                              <p:cond delay="2250"/>
                            </p:stCondLst>
                            <p:childTnLst>
                              <p:par>
                                <p:cTn id="20" presetID="10" presetClass="entr" presetSubtype="0" fill="hold" grpId="0" nodeType="afterEffect">
                                  <p:stCondLst>
                                    <p:cond delay="25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build="p"/>
      <p:bldP spid="20" grpId="1" build="p"/>
      <p:bldP spid="33" grpId="0"/>
      <p:bldP spid="34" grpId="0"/>
    </p:bldLst>
  </p:timing>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Powerful Presentations</Template>
  <TotalTime>2695</TotalTime>
  <Words>1284</Words>
  <Application>Microsoft Office PowerPoint</Application>
  <PresentationFormat>Widescreen</PresentationFormat>
  <Paragraphs>230</Paragraphs>
  <Slides>22</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Arial Black</vt:lpstr>
      <vt:lpstr>Calibri</vt:lpstr>
      <vt:lpstr>Impact</vt:lpstr>
      <vt:lpstr>Lucida Sans</vt:lpstr>
      <vt:lpstr>Segoe UI</vt:lpstr>
      <vt:lpstr>Segoe UI Black</vt:lpstr>
      <vt:lpstr>Segoe UI Light</vt:lpstr>
      <vt:lpstr>Segoe UI Semibold</vt:lpstr>
      <vt:lpstr>Segoe UI Semilight</vt:lpstr>
      <vt:lpstr>Wingdings</vt:lpstr>
      <vt:lpstr>Storybuilding Neal Creative</vt:lpstr>
      <vt:lpstr>The 7 Pillars of DEVELOPMENT</vt:lpstr>
      <vt:lpstr>PowerPoint Presentation</vt:lpstr>
      <vt:lpstr>PowerPoint Presentation</vt:lpstr>
      <vt:lpstr>1 - Food Security</vt:lpstr>
      <vt:lpstr>1 - Food Security</vt:lpstr>
      <vt:lpstr>2 - Infrastructure</vt:lpstr>
      <vt:lpstr>2 - Infrastructure</vt:lpstr>
      <vt:lpstr>2 - Infrastructure</vt:lpstr>
      <vt:lpstr>3 - Industries</vt:lpstr>
      <vt:lpstr>3 - Industries</vt:lpstr>
      <vt:lpstr>3 - Industries</vt:lpstr>
      <vt:lpstr>4 - Healthcare</vt:lpstr>
      <vt:lpstr>5 - Education</vt:lpstr>
      <vt:lpstr>5 - Education</vt:lpstr>
      <vt:lpstr>5 - Education</vt:lpstr>
      <vt:lpstr>6 – Energy</vt:lpstr>
      <vt:lpstr>7 – Economy Booster</vt:lpstr>
      <vt:lpstr>7 – Economy Booster</vt:lpstr>
      <vt:lpstr>The 7 Pillars of Circular Economy</vt:lpstr>
      <vt:lpstr>PowerPoint Presentation</vt:lpstr>
      <vt:lpstr>In Conclusion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Pillars of DEVELOPMENT</dc:title>
  <dc:subject/>
  <dc:creator>amedee santalo</dc:creator>
  <cp:keywords/>
  <dc:description/>
  <cp:lastModifiedBy>amedee santalo</cp:lastModifiedBy>
  <cp:revision>115</cp:revision>
  <dcterms:created xsi:type="dcterms:W3CDTF">2018-03-11T14:48:17Z</dcterms:created>
  <dcterms:modified xsi:type="dcterms:W3CDTF">2018-03-14T00:05:33Z</dcterms:modified>
  <cp:category/>
</cp:coreProperties>
</file>